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19"/>
  </p:notesMasterIdLst>
  <p:handoutMasterIdLst>
    <p:handoutMasterId r:id="rId20"/>
  </p:handoutMasterIdLst>
  <p:sldIdLst>
    <p:sldId id="257" r:id="rId2"/>
    <p:sldId id="305" r:id="rId3"/>
    <p:sldId id="362" r:id="rId4"/>
    <p:sldId id="371" r:id="rId5"/>
    <p:sldId id="321" r:id="rId6"/>
    <p:sldId id="363" r:id="rId7"/>
    <p:sldId id="366" r:id="rId8"/>
    <p:sldId id="367" r:id="rId9"/>
    <p:sldId id="365" r:id="rId10"/>
    <p:sldId id="368" r:id="rId11"/>
    <p:sldId id="360" r:id="rId12"/>
    <p:sldId id="369" r:id="rId13"/>
    <p:sldId id="374" r:id="rId14"/>
    <p:sldId id="370" r:id="rId15"/>
    <p:sldId id="375" r:id="rId16"/>
    <p:sldId id="372" r:id="rId17"/>
    <p:sldId id="376" r:id="rId18"/>
  </p:sldIdLst>
  <p:sldSz cx="9144000" cy="6858000" type="screen4x3"/>
  <p:notesSz cx="6797675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66FF"/>
    <a:srgbClr val="000000"/>
    <a:srgbClr val="006600"/>
    <a:srgbClr val="00FF00"/>
    <a:srgbClr val="FFCC00"/>
    <a:srgbClr val="FF3300"/>
    <a:srgbClr val="FF33CC"/>
    <a:srgbClr val="CCC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1635" autoAdjust="0"/>
  </p:normalViewPr>
  <p:slideViewPr>
    <p:cSldViewPr>
      <p:cViewPr varScale="1">
        <p:scale>
          <a:sx n="77" d="100"/>
          <a:sy n="77" d="100"/>
        </p:scale>
        <p:origin x="-95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1992" y="-96"/>
      </p:cViewPr>
      <p:guideLst>
        <p:guide orient="horz" pos="3127"/>
        <p:guide pos="2141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7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7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pPr>
              <a:defRPr/>
            </a:pPr>
            <a:fld id="{2D747989-A24C-473F-AC7B-97E65EC0774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pPr>
              <a:defRPr/>
            </a:pPr>
            <a:fld id="{63385083-7E30-487B-BFAA-6515A8075BD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09D2AE-0A7E-4A33-B195-3A3B431802AC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385083-7E30-487B-BFAA-6515A8075BDD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In </a:t>
            </a:r>
            <a:r>
              <a:rPr lang="it-IT" dirty="0" err="1" smtClean="0"/>
              <a:t>conclusion</a:t>
            </a:r>
            <a:r>
              <a:rPr lang="it-IT" dirty="0" smtClean="0"/>
              <a:t>, </a:t>
            </a:r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presented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EFAF5-8275-4416-B176-C42159705698}" type="slidenum">
              <a:rPr lang="it-IT" smtClean="0"/>
              <a:pPr/>
              <a:t>11</a:t>
            </a:fld>
            <a:endParaRPr lang="it-I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In </a:t>
            </a:r>
            <a:r>
              <a:rPr lang="it-IT" dirty="0" err="1" smtClean="0"/>
              <a:t>conclusion</a:t>
            </a:r>
            <a:r>
              <a:rPr lang="it-IT" dirty="0" smtClean="0"/>
              <a:t>, </a:t>
            </a:r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presented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EFAF5-8275-4416-B176-C42159705698}" type="slidenum">
              <a:rPr lang="it-IT" smtClean="0"/>
              <a:pPr/>
              <a:t>12</a:t>
            </a:fld>
            <a:endParaRPr lang="it-I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385083-7E30-487B-BFAA-6515A8075BDD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In </a:t>
            </a:r>
            <a:r>
              <a:rPr lang="it-IT" dirty="0" err="1" smtClean="0"/>
              <a:t>conclusion</a:t>
            </a:r>
            <a:r>
              <a:rPr lang="it-IT" dirty="0" smtClean="0"/>
              <a:t>, </a:t>
            </a:r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presented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EFAF5-8275-4416-B176-C42159705698}" type="slidenum">
              <a:rPr lang="it-IT" smtClean="0"/>
              <a:pPr/>
              <a:t>14</a:t>
            </a:fld>
            <a:endParaRPr lang="it-IT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In </a:t>
            </a:r>
            <a:r>
              <a:rPr lang="it-IT" dirty="0" err="1" smtClean="0"/>
              <a:t>conclusion</a:t>
            </a:r>
            <a:r>
              <a:rPr lang="it-IT" dirty="0" smtClean="0"/>
              <a:t>, </a:t>
            </a:r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presented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EFAF5-8275-4416-B176-C42159705698}" type="slidenum">
              <a:rPr lang="it-IT" smtClean="0"/>
              <a:pPr/>
              <a:t>15</a:t>
            </a:fld>
            <a:endParaRPr lang="it-IT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In </a:t>
            </a:r>
            <a:r>
              <a:rPr lang="it-IT" dirty="0" err="1" smtClean="0"/>
              <a:t>conclusion</a:t>
            </a:r>
            <a:r>
              <a:rPr lang="it-IT" dirty="0" smtClean="0"/>
              <a:t>, </a:t>
            </a:r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presented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EFAF5-8275-4416-B176-C42159705698}" type="slidenum">
              <a:rPr lang="it-IT" smtClean="0"/>
              <a:pPr/>
              <a:t>16</a:t>
            </a:fld>
            <a:endParaRPr lang="it-IT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In </a:t>
            </a:r>
            <a:r>
              <a:rPr lang="it-IT" dirty="0" err="1" smtClean="0"/>
              <a:t>conclusion</a:t>
            </a:r>
            <a:r>
              <a:rPr lang="it-IT" dirty="0" smtClean="0"/>
              <a:t>, </a:t>
            </a:r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presented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EFAF5-8275-4416-B176-C42159705698}" type="slidenum">
              <a:rPr lang="it-IT" smtClean="0"/>
              <a:pPr/>
              <a:t>17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it-IT" dirty="0" smtClean="0"/>
              <a:t>…</a:t>
            </a:r>
          </a:p>
        </p:txBody>
      </p:sp>
      <p:sp>
        <p:nvSpPr>
          <p:cNvPr id="29700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5E724B-11A8-4FEA-BA65-1A638007C38D}" type="slidenum">
              <a:rPr lang="it-IT" smtClean="0"/>
              <a:pPr/>
              <a:t>5</a:t>
            </a:fld>
            <a:endParaRPr 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385083-7E30-487B-BFAA-6515A8075BDD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385083-7E30-487B-BFAA-6515A8075BDD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385083-7E30-487B-BFAA-6515A8075BDD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385083-7E30-487B-BFAA-6515A8075BDD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82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15578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15579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algn="ctr">
              <a:defRPr sz="12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TIME 2014  -  F. Grandi – Lean Index Structures for Snapshot Access in Transaction-time Databases</a:t>
            </a:r>
            <a:endParaRPr lang="it-IT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4B47838-9CA8-40DC-A7E0-1E6C778891F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TIME 2014  -  F. Grandi – Lean Index Structures for Snapshot Access in Transaction-time Databases</a:t>
            </a:r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TIME 2014  -  F. Grandi – Lean Index Structures for Snapshot Access in Transaction-time Databases</a:t>
            </a:r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TIME 2014  -  F. Grandi – Lean Index Structures for Snapshot Access in Transaction-time Databases</a:t>
            </a:r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olo, grafico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grafico 2"/>
          <p:cNvSpPr>
            <a:spLocks noGrp="1"/>
          </p:cNvSpPr>
          <p:nvPr>
            <p:ph type="chart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TIME 2014  -  F. Grandi – Lean Index Structures for Snapshot Access in Transaction-time Databases</a:t>
            </a:r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TIME 2014  -  F. Grandi – Lean Index Structures for Snapshot Access in Transaction-time Databases</a:t>
            </a:r>
            <a:endParaRPr lang="it-I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TIME 2014  -  F. Grandi – Lean Index Structures for Snapshot Access in Transaction-time Databases</a:t>
            </a:r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TIME 2014  -  F. Grandi – Lean Index Structures for Snapshot Access in Transaction-time Databases</a:t>
            </a:r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TIME 2014  -  F. Grandi – Lean Index Structures for Snapshot Access in Transaction-time Databases</a:t>
            </a:r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TIME 2014  -  F. Grandi – Lean Index Structures for Snapshot Access in Transaction-time Databases</a:t>
            </a:r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TIME 2014  -  F. Grandi – Lean Index Structures for Snapshot Access in Transaction-time Databases</a:t>
            </a:r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TIME 2014  -  F. Grandi – Lean Index Structures for Snapshot Access in Transaction-time Databases</a:t>
            </a:r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TIME 2014  -  F. Grandi – Lean Index Structures for Snapshot Access in Transaction-time Databases</a:t>
            </a:r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4339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0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1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0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1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2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3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4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5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6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7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8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9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0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1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2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3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4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5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6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7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8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9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70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71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2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3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4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5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6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7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8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9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0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1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2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3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4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5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6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7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8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9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0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1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2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3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4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5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6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7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8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9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0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1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2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3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4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5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6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7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8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9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0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1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2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3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4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5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6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7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8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9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0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1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2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3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4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5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6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7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8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9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0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1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2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3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4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5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6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7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8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9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0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1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2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3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4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5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6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7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8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9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0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1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2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3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4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5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6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7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8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9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0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1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2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3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4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5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6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7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8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9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0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1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2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3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4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5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6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7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8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9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0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1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2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3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4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5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6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7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8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9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0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1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2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3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4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5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6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7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8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9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0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1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2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3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4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5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6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7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8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9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0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1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2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3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4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5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6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7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8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9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0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1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2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3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4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5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6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7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8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9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0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1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2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3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4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5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6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7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8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9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0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1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2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3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4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5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6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7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8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9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50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51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52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53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14554" name="Rectangle 2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" y="6453188"/>
            <a:ext cx="8667750" cy="31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US" smtClean="0"/>
              <a:t>TIME 2014  -  F. Grandi – Lean Index Structures for Snapshot Access in Transaction-time Databases</a:t>
            </a:r>
            <a:endParaRPr lang="it-IT"/>
          </a:p>
        </p:txBody>
      </p:sp>
      <p:sp>
        <p:nvSpPr>
          <p:cNvPr id="14555" name="Rectangle 2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4556" name="Rectangle 22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0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  <p:sldLayoutId id="2147483859" r:id="rId1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6875" y="1412875"/>
            <a:ext cx="8351838" cy="1736725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Lean Index Structures for Snapshot Access in Transaction-time Databases</a:t>
            </a:r>
            <a:r>
              <a:rPr lang="it-IT" sz="2800" b="1" dirty="0" smtClean="0">
                <a:solidFill>
                  <a:schemeClr val="tx1"/>
                </a:solidFill>
              </a:rPr>
              <a:t/>
            </a:r>
            <a:br>
              <a:rPr lang="it-IT" sz="2800" b="1" dirty="0" smtClean="0">
                <a:solidFill>
                  <a:schemeClr val="tx1"/>
                </a:solidFill>
              </a:rPr>
            </a:br>
            <a:endParaRPr lang="it-IT" sz="2800" b="1" dirty="0" smtClean="0">
              <a:solidFill>
                <a:schemeClr val="tx1"/>
              </a:solidFill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07950" y="260350"/>
            <a:ext cx="8928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21</a:t>
            </a:r>
            <a:r>
              <a:rPr lang="en-US" b="1" baseline="30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</a:t>
            </a: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International </a:t>
            </a: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Symposium on Temporal Representation and Reasoning</a:t>
            </a:r>
            <a:endParaRPr lang="it-IT" b="1" dirty="0">
              <a:solidFill>
                <a:srgbClr val="CC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331913" y="4038600"/>
            <a:ext cx="6740549" cy="1358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65000"/>
              </a:lnSpc>
              <a:spcBef>
                <a:spcPct val="50000"/>
              </a:spcBef>
              <a:defRPr/>
            </a:pPr>
            <a:r>
              <a:rPr lang="it-IT" sz="2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Fabio </a:t>
            </a:r>
            <a:r>
              <a:rPr lang="it-IT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Grandi</a:t>
            </a:r>
            <a:endParaRPr lang="it-IT" sz="2400" dirty="0">
              <a:effectLst/>
            </a:endParaRPr>
          </a:p>
          <a:p>
            <a:pPr algn="ctr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2000" dirty="0">
                <a:solidFill>
                  <a:schemeClr val="folHlink"/>
                </a:solidFill>
                <a:effectLst/>
              </a:rPr>
              <a:t>Alma Mater </a:t>
            </a:r>
            <a:r>
              <a:rPr lang="en-US" sz="2000" dirty="0" err="1">
                <a:solidFill>
                  <a:schemeClr val="folHlink"/>
                </a:solidFill>
                <a:effectLst/>
              </a:rPr>
              <a:t>Studiorum</a:t>
            </a:r>
            <a:r>
              <a:rPr lang="en-US" sz="2000" dirty="0">
                <a:solidFill>
                  <a:schemeClr val="folHlink"/>
                </a:solidFill>
                <a:effectLst/>
              </a:rPr>
              <a:t> - </a:t>
            </a:r>
            <a:r>
              <a:rPr lang="it-IT" sz="2000" dirty="0">
                <a:solidFill>
                  <a:schemeClr val="folHlink"/>
                </a:solidFill>
                <a:effectLst/>
              </a:rPr>
              <a:t>Università degli Studi di </a:t>
            </a:r>
            <a:r>
              <a:rPr lang="it-IT" sz="2000" dirty="0" smtClean="0">
                <a:solidFill>
                  <a:schemeClr val="folHlink"/>
                </a:solidFill>
                <a:effectLst/>
              </a:rPr>
              <a:t>Bologna</a:t>
            </a:r>
            <a:endParaRPr lang="it-IT" sz="2000" dirty="0">
              <a:solidFill>
                <a:schemeClr val="folHlink"/>
              </a:solidFill>
              <a:effectLst/>
            </a:endParaRPr>
          </a:p>
          <a:p>
            <a:pPr algn="ctr">
              <a:lnSpc>
                <a:spcPct val="65000"/>
              </a:lnSpc>
              <a:spcBef>
                <a:spcPct val="50000"/>
              </a:spcBef>
              <a:defRPr/>
            </a:pPr>
            <a:r>
              <a:rPr lang="it-IT" sz="2000" dirty="0" smtClean="0">
                <a:solidFill>
                  <a:schemeClr val="folHlink"/>
                </a:solidFill>
                <a:effectLst/>
              </a:rPr>
              <a:t>Bologna, Italy</a:t>
            </a:r>
            <a:endParaRPr lang="en-US" sz="2000" dirty="0">
              <a:solidFill>
                <a:schemeClr val="folHlink"/>
              </a:solidFill>
              <a:effectLst/>
            </a:endParaRPr>
          </a:p>
          <a:p>
            <a:pPr algn="ctr">
              <a:lnSpc>
                <a:spcPct val="65000"/>
              </a:lnSpc>
              <a:spcBef>
                <a:spcPct val="50000"/>
              </a:spcBef>
              <a:defRPr/>
            </a:pPr>
            <a:endParaRPr lang="en-US" dirty="0">
              <a:solidFill>
                <a:schemeClr val="folHlink"/>
              </a:solidFill>
              <a:effectLst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215900" y="6507162"/>
            <a:ext cx="892810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1700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TIME 2014                                                         Verona, Italy, 8-10 </a:t>
            </a:r>
            <a:r>
              <a:rPr lang="it-IT" sz="1700" i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September</a:t>
            </a:r>
            <a:r>
              <a:rPr lang="it-IT" sz="1700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2014 </a:t>
            </a:r>
            <a:endParaRPr lang="it-IT" sz="1700" i="1" dirty="0">
              <a:solidFill>
                <a:srgbClr val="CC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advTm="904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4392488" cy="706090"/>
          </a:xfrm>
        </p:spPr>
        <p:txBody>
          <a:bodyPr/>
          <a:lstStyle/>
          <a:p>
            <a:pPr algn="l"/>
            <a:r>
              <a:rPr lang="en-US" sz="3200" dirty="0" smtClean="0"/>
              <a:t>An “Optimized” </a:t>
            </a:r>
            <a:br>
              <a:rPr lang="en-US" sz="3200" dirty="0" smtClean="0"/>
            </a:br>
            <a:r>
              <a:rPr lang="en-US" sz="3200" dirty="0" smtClean="0"/>
              <a:t>Temporal Table</a:t>
            </a:r>
            <a:endParaRPr lang="it-IT" sz="32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1115616" y="1556792"/>
            <a:ext cx="3538736" cy="4533900"/>
          </a:xfrm>
        </p:spPr>
        <p:txBody>
          <a:bodyPr>
            <a:normAutofit fontScale="70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Snapshot T0:</a:t>
            </a:r>
            <a:br>
              <a:rPr lang="en-US" dirty="0" smtClean="0"/>
            </a:br>
            <a:r>
              <a:rPr lang="en-US" dirty="0" smtClean="0"/>
              <a:t>P1%5</a:t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Snapshot T1:</a:t>
            </a:r>
            <a:br>
              <a:rPr lang="en-US" dirty="0" smtClean="0"/>
            </a:br>
            <a:r>
              <a:rPr lang="en-US" dirty="0" smtClean="0"/>
              <a:t>P4%7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Snapshot T2:</a:t>
            </a:r>
            <a:br>
              <a:rPr lang="en-US" dirty="0" smtClean="0"/>
            </a:br>
            <a:r>
              <a:rPr lang="en-US" dirty="0" smtClean="0"/>
              <a:t>P5%1,P11%5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Snapshot T3: </a:t>
            </a:r>
            <a:br>
              <a:rPr lang="en-US" dirty="0" smtClean="0"/>
            </a:br>
            <a:r>
              <a:rPr lang="en-US" dirty="0" smtClean="0"/>
              <a:t>P5%1,P11,P16%4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endParaRPr lang="it-IT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sz="half" idx="2"/>
          </p:nvPr>
        </p:nvGraphicFramePr>
        <p:xfrm>
          <a:off x="4572000" y="476672"/>
          <a:ext cx="339053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106"/>
                <a:gridCol w="678106"/>
                <a:gridCol w="678106"/>
                <a:gridCol w="678106"/>
                <a:gridCol w="678106"/>
              </a:tblGrid>
              <a:tr h="23009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TID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Value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Start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End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P2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P3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P4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P5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P6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P7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P8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P9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P10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P11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P12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P13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P14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P15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P16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90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P17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P18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P19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P20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60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TIME 2014  -  F. </a:t>
            </a:r>
            <a:r>
              <a:rPr lang="en-US" dirty="0" err="1" smtClean="0"/>
              <a:t>Grandi</a:t>
            </a:r>
            <a:r>
              <a:rPr lang="en-US" dirty="0" smtClean="0"/>
              <a:t> – Lean Index Structures for Snapshot Access in Transaction-time Databases</a:t>
            </a:r>
            <a:endParaRPr lang="it-IT" dirty="0"/>
          </a:p>
        </p:txBody>
      </p:sp>
      <p:sp>
        <p:nvSpPr>
          <p:cNvPr id="11" name="Freccia a sinistra 10"/>
          <p:cNvSpPr/>
          <p:nvPr/>
        </p:nvSpPr>
        <p:spPr bwMode="auto">
          <a:xfrm>
            <a:off x="8028384" y="764704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2" name="Freccia a sinistra 11"/>
          <p:cNvSpPr/>
          <p:nvPr/>
        </p:nvSpPr>
        <p:spPr bwMode="auto">
          <a:xfrm>
            <a:off x="8028384" y="1052736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3" name="Freccia a sinistra 12"/>
          <p:cNvSpPr/>
          <p:nvPr/>
        </p:nvSpPr>
        <p:spPr bwMode="auto">
          <a:xfrm>
            <a:off x="8028384" y="1340768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4" name="Freccia a sinistra 13"/>
          <p:cNvSpPr/>
          <p:nvPr/>
        </p:nvSpPr>
        <p:spPr bwMode="auto">
          <a:xfrm>
            <a:off x="8028384" y="1628800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5" name="Freccia a sinistra 14"/>
          <p:cNvSpPr/>
          <p:nvPr/>
        </p:nvSpPr>
        <p:spPr bwMode="auto">
          <a:xfrm>
            <a:off x="8028384" y="1916832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6" name="Freccia a sinistra 15"/>
          <p:cNvSpPr/>
          <p:nvPr/>
        </p:nvSpPr>
        <p:spPr bwMode="auto">
          <a:xfrm>
            <a:off x="8028384" y="2204864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7" name="Freccia a sinistra 16"/>
          <p:cNvSpPr/>
          <p:nvPr/>
        </p:nvSpPr>
        <p:spPr bwMode="auto">
          <a:xfrm>
            <a:off x="8028384" y="2456892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8" name="Freccia a sinistra 17"/>
          <p:cNvSpPr/>
          <p:nvPr/>
        </p:nvSpPr>
        <p:spPr bwMode="auto">
          <a:xfrm>
            <a:off x="8028384" y="2708920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9" name="Freccia a sinistra 18"/>
          <p:cNvSpPr/>
          <p:nvPr/>
        </p:nvSpPr>
        <p:spPr bwMode="auto">
          <a:xfrm>
            <a:off x="8028384" y="2996952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0" name="Freccia a sinistra 19"/>
          <p:cNvSpPr/>
          <p:nvPr/>
        </p:nvSpPr>
        <p:spPr bwMode="auto">
          <a:xfrm>
            <a:off x="8028384" y="3284984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1" name="Freccia a sinistra 20"/>
          <p:cNvSpPr/>
          <p:nvPr/>
        </p:nvSpPr>
        <p:spPr bwMode="auto">
          <a:xfrm>
            <a:off x="8028384" y="3537012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2" name="Freccia a sinistra 21"/>
          <p:cNvSpPr/>
          <p:nvPr/>
        </p:nvSpPr>
        <p:spPr bwMode="auto">
          <a:xfrm>
            <a:off x="8028384" y="3825044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3" name="Freccia a sinistra 22"/>
          <p:cNvSpPr/>
          <p:nvPr/>
        </p:nvSpPr>
        <p:spPr bwMode="auto">
          <a:xfrm>
            <a:off x="8028384" y="4077072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4" name="Freccia a sinistra 23"/>
          <p:cNvSpPr/>
          <p:nvPr/>
        </p:nvSpPr>
        <p:spPr bwMode="auto">
          <a:xfrm>
            <a:off x="8028384" y="4365104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5" name="Freccia a sinistra 24"/>
          <p:cNvSpPr/>
          <p:nvPr/>
        </p:nvSpPr>
        <p:spPr bwMode="auto">
          <a:xfrm>
            <a:off x="8028384" y="4617132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6" name="Freccia a sinistra 25"/>
          <p:cNvSpPr/>
          <p:nvPr/>
        </p:nvSpPr>
        <p:spPr bwMode="auto">
          <a:xfrm>
            <a:off x="8028384" y="4905164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7" name="Freccia a sinistra 26"/>
          <p:cNvSpPr/>
          <p:nvPr/>
        </p:nvSpPr>
        <p:spPr bwMode="auto">
          <a:xfrm>
            <a:off x="8028384" y="5193196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8" name="Freccia a sinistra 27"/>
          <p:cNvSpPr/>
          <p:nvPr/>
        </p:nvSpPr>
        <p:spPr bwMode="auto">
          <a:xfrm>
            <a:off x="8028384" y="5445224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9" name="Freccia a sinistra 28"/>
          <p:cNvSpPr/>
          <p:nvPr/>
        </p:nvSpPr>
        <p:spPr bwMode="auto">
          <a:xfrm>
            <a:off x="8028384" y="5733256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0" name="Freccia a sinistra 29"/>
          <p:cNvSpPr/>
          <p:nvPr/>
        </p:nvSpPr>
        <p:spPr bwMode="auto">
          <a:xfrm>
            <a:off x="8028384" y="6021288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" presetClass="entr" presetSubtype="2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3" presetID="2" presetClass="entr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0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4" grpId="2" animBg="1"/>
      <p:bldP spid="14" grpId="3" animBg="1"/>
      <p:bldP spid="15" grpId="0" animBg="1"/>
      <p:bldP spid="15" grpId="1" animBg="1"/>
      <p:bldP spid="15" grpId="2" animBg="1"/>
      <p:bldP spid="15" grpId="3" animBg="1"/>
      <p:bldP spid="15" grpId="4" animBg="1"/>
      <p:bldP spid="15" grpId="5" animBg="1"/>
      <p:bldP spid="16" grpId="0" animBg="1"/>
      <p:bldP spid="16" grpId="1" animBg="1"/>
      <p:bldP spid="16" grpId="2" animBg="1"/>
      <p:bldP spid="16" grpId="3" animBg="1"/>
      <p:bldP spid="16" grpId="4" animBg="1"/>
      <p:bldP spid="16" grpId="5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1" grpId="2" animBg="1"/>
      <p:bldP spid="21" grpId="3" animBg="1"/>
      <p:bldP spid="21" grpId="4" animBg="1"/>
      <p:bldP spid="21" grpId="5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6" grpId="2" animBg="1"/>
      <p:bldP spid="26" grpId="3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15888"/>
            <a:ext cx="7772400" cy="1143000"/>
          </a:xfrm>
        </p:spPr>
        <p:txBody>
          <a:bodyPr/>
          <a:lstStyle/>
          <a:p>
            <a:r>
              <a:rPr lang="en-GB" sz="3200" dirty="0" smtClean="0"/>
              <a:t>The </a:t>
            </a:r>
            <a:r>
              <a:rPr lang="en-GB" sz="3200" dirty="0" err="1" smtClean="0"/>
              <a:t>RABTree</a:t>
            </a:r>
            <a:r>
              <a:rPr lang="en-GB" sz="3200" dirty="0" smtClean="0"/>
              <a:t> (1)</a:t>
            </a:r>
            <a:endParaRPr lang="en-GB" sz="3200" dirty="0"/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052513"/>
            <a:ext cx="8153400" cy="51054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000" dirty="0">
              <a:effectLst/>
            </a:endParaRP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GB" sz="2000" dirty="0" smtClean="0"/>
              <a:t>The structure is very similar to a traditional B</a:t>
            </a:r>
            <a:r>
              <a:rPr lang="en-GB" sz="2000" baseline="30000" dirty="0" smtClean="0"/>
              <a:t>+</a:t>
            </a:r>
            <a:r>
              <a:rPr lang="en-GB" sz="2000" dirty="0" smtClean="0"/>
              <a:t>-Tree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GB" sz="2000" dirty="0" smtClean="0"/>
              <a:t>The compression technique is applied to </a:t>
            </a:r>
            <a:r>
              <a:rPr lang="en-GB" sz="2000" dirty="0" smtClean="0"/>
              <a:t>TID-lists </a:t>
            </a:r>
            <a:r>
              <a:rPr lang="en-GB" sz="2000" dirty="0" smtClean="0"/>
              <a:t>in the </a:t>
            </a:r>
            <a:r>
              <a:rPr lang="en-GB" sz="2000" dirty="0" smtClean="0"/>
              <a:t>leaves</a:t>
            </a:r>
            <a:endParaRPr lang="en-GB" sz="2000" dirty="0" smtClean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GB" sz="2000" dirty="0" smtClean="0"/>
              <a:t>A tree structure is built on time (Start attribute) above the leaves for fast access to a given snapshot (road-map to the desired </a:t>
            </a:r>
            <a:r>
              <a:rPr lang="en-GB" sz="2000" dirty="0" smtClean="0"/>
              <a:t>TID-list</a:t>
            </a:r>
            <a:r>
              <a:rPr lang="en-GB" sz="2000" dirty="0" smtClean="0"/>
              <a:t>)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GB" sz="2000" dirty="0" smtClean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GB" sz="2000" dirty="0" smtClean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GB" sz="2000" dirty="0" smtClean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GB" sz="2000" dirty="0" smtClean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GB" sz="2000" dirty="0" smtClean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GB" sz="2000" dirty="0" smtClean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GB" sz="2000" dirty="0" smtClean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GB" sz="2000" dirty="0" smtClean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US" sz="2000" dirty="0"/>
          </a:p>
          <a:p>
            <a:pPr marL="342900" lvl="1" indent="-342900">
              <a:lnSpc>
                <a:spcPct val="80000"/>
              </a:lnSpc>
              <a:buClr>
                <a:schemeClr val="hlink"/>
              </a:buClr>
              <a:buSzTx/>
              <a:buFont typeface="Wingdings" pitchFamily="2" charset="2"/>
              <a:buChar char="§"/>
            </a:pPr>
            <a:r>
              <a:rPr lang="en-US" sz="2000" dirty="0" smtClean="0">
                <a:ea typeface="+mn-ea"/>
                <a:cs typeface="+mn-cs"/>
              </a:rPr>
              <a:t>The resulting temporal index is also very similar to the Time Index [</a:t>
            </a:r>
            <a:r>
              <a:rPr lang="en-US" sz="2000" dirty="0" err="1" smtClean="0">
                <a:ea typeface="+mn-ea"/>
                <a:cs typeface="+mn-cs"/>
              </a:rPr>
              <a:t>Elmasri</a:t>
            </a:r>
            <a:r>
              <a:rPr lang="en-US" sz="2000" dirty="0" smtClean="0">
                <a:ea typeface="+mn-ea"/>
                <a:cs typeface="+mn-cs"/>
              </a:rPr>
              <a:t>, </a:t>
            </a:r>
            <a:r>
              <a:rPr lang="en-US" sz="2000" dirty="0" err="1" smtClean="0">
                <a:ea typeface="+mn-ea"/>
                <a:cs typeface="+mn-cs"/>
              </a:rPr>
              <a:t>Wuu</a:t>
            </a:r>
            <a:r>
              <a:rPr lang="en-US" sz="2000" dirty="0" smtClean="0">
                <a:ea typeface="+mn-ea"/>
                <a:cs typeface="+mn-cs"/>
              </a:rPr>
              <a:t> &amp; Kim, 1990], from which it basically differs by the compression technique used for </a:t>
            </a:r>
            <a:r>
              <a:rPr lang="en-US" sz="2000" dirty="0" smtClean="0">
                <a:ea typeface="+mn-ea"/>
                <a:cs typeface="+mn-cs"/>
              </a:rPr>
              <a:t>TID-lists</a:t>
            </a:r>
            <a:endParaRPr lang="it-IT" sz="2000" dirty="0" smtClean="0">
              <a:ea typeface="+mn-ea"/>
              <a:cs typeface="+mn-cs"/>
            </a:endParaRP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US" sz="200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TIME 2014  -  F. Grandi – Lean Index Structures for Snapshot Access in Transaction-time Databases</a:t>
            </a:r>
            <a:endParaRPr lang="it-IT" dirty="0"/>
          </a:p>
        </p:txBody>
      </p:sp>
      <p:pic>
        <p:nvPicPr>
          <p:cNvPr id="6" name="Immagine 5" descr="RABTtree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595562"/>
            <a:ext cx="8676964" cy="2525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15888"/>
            <a:ext cx="7772400" cy="1143000"/>
          </a:xfrm>
        </p:spPr>
        <p:txBody>
          <a:bodyPr/>
          <a:lstStyle/>
          <a:p>
            <a:r>
              <a:rPr lang="it-IT" sz="3200" dirty="0" smtClean="0"/>
              <a:t>The </a:t>
            </a:r>
            <a:r>
              <a:rPr lang="it-IT" sz="3200" dirty="0" err="1" smtClean="0"/>
              <a:t>RABTree</a:t>
            </a:r>
            <a:r>
              <a:rPr lang="it-IT" sz="3200" dirty="0" smtClean="0"/>
              <a:t> (2)</a:t>
            </a:r>
            <a:endParaRPr lang="en-GB" sz="3200" dirty="0"/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052513"/>
            <a:ext cx="8153400" cy="51054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000" dirty="0">
              <a:effectLst/>
            </a:endParaRP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GB" sz="2000" dirty="0" smtClean="0"/>
              <a:t>Owing to the semantics of transaction time, the resulting index is append-only. New entries are inserted only in the rightmost nodes of each level. This leads to the name: Right-Append B</a:t>
            </a:r>
            <a:r>
              <a:rPr lang="en-GB" sz="2000" baseline="30000" dirty="0" smtClean="0"/>
              <a:t>+</a:t>
            </a:r>
            <a:r>
              <a:rPr lang="en-GB" sz="2000" dirty="0" smtClean="0"/>
              <a:t>-Tree.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GB" sz="2000" dirty="0" smtClean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GB" sz="2000" dirty="0" smtClean="0"/>
              <a:t>Nice properties of the </a:t>
            </a:r>
            <a:r>
              <a:rPr lang="en-GB" sz="2000" dirty="0" err="1" smtClean="0"/>
              <a:t>RABTree</a:t>
            </a:r>
            <a:r>
              <a:rPr lang="en-GB" sz="2000" dirty="0" smtClean="0"/>
              <a:t> are a high memory occupancy (near 100% versus 69% of the B</a:t>
            </a:r>
            <a:r>
              <a:rPr lang="en-GB" sz="2000" baseline="30000" dirty="0" smtClean="0"/>
              <a:t>+</a:t>
            </a:r>
            <a:r>
              <a:rPr lang="en-GB" sz="2000" dirty="0" smtClean="0"/>
              <a:t>-Tree) and a </a:t>
            </a:r>
            <a:r>
              <a:rPr lang="en-GB" sz="2000" dirty="0" smtClean="0"/>
              <a:t>low </a:t>
            </a:r>
            <a:r>
              <a:rPr lang="en-GB" sz="2000" dirty="0" smtClean="0"/>
              <a:t>height.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GB" sz="2000" dirty="0" smtClean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GB" sz="2000" dirty="0" smtClean="0"/>
              <a:t>The quantum leap </a:t>
            </a:r>
            <a:r>
              <a:rPr lang="en-GB" sz="2000" dirty="0" err="1" smtClean="0"/>
              <a:t>wrt</a:t>
            </a:r>
            <a:r>
              <a:rPr lang="en-GB" sz="2000" dirty="0" smtClean="0"/>
              <a:t> to the Time Index is the new compression technique for TID lists: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600" dirty="0" smtClean="0"/>
              <a:t>The Time Index stores a full (uncompressed) TID list for the first entry of each leaf and deltas (TIDs of added and deleted </a:t>
            </a:r>
            <a:r>
              <a:rPr lang="en-US" sz="1600" dirty="0" err="1" smtClean="0"/>
              <a:t>tuples</a:t>
            </a:r>
            <a:r>
              <a:rPr lang="en-US" sz="1600" dirty="0" smtClean="0"/>
              <a:t>) for the other entries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600" dirty="0" smtClean="0"/>
              <a:t>This leads to a worst case of </a:t>
            </a:r>
            <a:r>
              <a:rPr lang="en-US" sz="1600" dirty="0" smtClean="0">
                <a:latin typeface="Script MT Bold" pitchFamily="66" charset="0"/>
              </a:rPr>
              <a:t>O</a:t>
            </a:r>
            <a:r>
              <a:rPr lang="en-US" sz="1600" dirty="0" smtClean="0"/>
              <a:t>(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 smtClean="0"/>
              <a:t>/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1600" dirty="0" smtClean="0"/>
              <a:t>) memory space for leaves, where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600" dirty="0" smtClean="0"/>
              <a:t> is the number of </a:t>
            </a:r>
            <a:r>
              <a:rPr lang="en-US" sz="1600" dirty="0" err="1" smtClean="0"/>
              <a:t>tuples</a:t>
            </a:r>
            <a:r>
              <a:rPr lang="en-US" sz="1600" dirty="0" smtClean="0"/>
              <a:t> in the indexed relation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600" dirty="0" smtClean="0"/>
              <a:t>This makes the Time Index a non lean structure (and even impracticable in several cases, due to an excess of memory required)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600" dirty="0" smtClean="0"/>
              <a:t>The space required by the </a:t>
            </a:r>
            <a:r>
              <a:rPr lang="en-US" sz="1600" dirty="0" err="1" smtClean="0"/>
              <a:t>RABTree</a:t>
            </a:r>
            <a:r>
              <a:rPr lang="en-US" sz="1600" dirty="0" smtClean="0"/>
              <a:t> is </a:t>
            </a:r>
            <a:r>
              <a:rPr lang="en-US" sz="1600" dirty="0" smtClean="0">
                <a:latin typeface="Script MT Bold" pitchFamily="66" charset="0"/>
              </a:rPr>
              <a:t>O</a:t>
            </a:r>
            <a:r>
              <a:rPr lang="en-US" sz="1600" dirty="0" smtClean="0"/>
              <a:t>(</a:t>
            </a:r>
            <a:r>
              <a:rPr lang="el-GR" sz="16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600" dirty="0" smtClean="0"/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600" dirty="0" smtClean="0"/>
              <a:t>/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1600" dirty="0" smtClean="0"/>
              <a:t>), with usually </a:t>
            </a:r>
            <a:r>
              <a:rPr lang="el-GR" sz="16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600" dirty="0" smtClean="0"/>
              <a:t>&lt;1, equal to a few percents of the indexed </a:t>
            </a:r>
            <a:r>
              <a:rPr lang="en-US" sz="1600" dirty="0" smtClean="0"/>
              <a:t>relation; however a worst case could theoretically exist</a:t>
            </a:r>
            <a:endParaRPr lang="en-GB" sz="1600" dirty="0" smtClean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TIME 2014  -  F. </a:t>
            </a:r>
            <a:r>
              <a:rPr lang="en-US" dirty="0" err="1" smtClean="0"/>
              <a:t>Grandi</a:t>
            </a:r>
            <a:r>
              <a:rPr lang="en-US" dirty="0" smtClean="0"/>
              <a:t> – Lean Index Structures for Snapshot Access in Transaction-time Databases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4392488" cy="706090"/>
          </a:xfrm>
        </p:spPr>
        <p:txBody>
          <a:bodyPr/>
          <a:lstStyle/>
          <a:p>
            <a:pPr algn="l"/>
            <a:r>
              <a:rPr lang="en-US" sz="3200" dirty="0" smtClean="0"/>
              <a:t>Tending to</a:t>
            </a:r>
            <a:br>
              <a:rPr lang="en-US" sz="3200" dirty="0" smtClean="0"/>
            </a:br>
            <a:r>
              <a:rPr lang="en-US" sz="3200" dirty="0" smtClean="0"/>
              <a:t>The RAB</a:t>
            </a:r>
            <a:r>
              <a:rPr lang="en-US" sz="3200" baseline="30000" dirty="0" smtClean="0"/>
              <a:t>-</a:t>
            </a:r>
            <a:r>
              <a:rPr lang="en-US" sz="3200" dirty="0" smtClean="0"/>
              <a:t>Tree</a:t>
            </a:r>
            <a:endParaRPr lang="it-IT" sz="32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1115616" y="1556792"/>
            <a:ext cx="3538736" cy="4533900"/>
          </a:xfrm>
        </p:spPr>
        <p:txBody>
          <a:bodyPr>
            <a:normAutofit fontScale="70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Snapshot T0:</a:t>
            </a:r>
            <a:br>
              <a:rPr lang="en-US" dirty="0" smtClean="0"/>
            </a:br>
            <a:r>
              <a:rPr lang="en-US" dirty="0" smtClean="0"/>
              <a:t>P1-P6</a:t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Snapshot T1:</a:t>
            </a:r>
            <a:br>
              <a:rPr lang="en-US" dirty="0" smtClean="0"/>
            </a:br>
            <a:r>
              <a:rPr lang="en-US" dirty="0" smtClean="0"/>
              <a:t>P4-P11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Snapshot T2:</a:t>
            </a:r>
            <a:br>
              <a:rPr lang="en-US" dirty="0" smtClean="0"/>
            </a:br>
            <a:r>
              <a:rPr lang="en-US" dirty="0" smtClean="0"/>
              <a:t>P5-P16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Snapshot T3: </a:t>
            </a:r>
            <a:br>
              <a:rPr lang="en-US" dirty="0" smtClean="0"/>
            </a:br>
            <a:r>
              <a:rPr lang="en-US" dirty="0" smtClean="0"/>
              <a:t>P5-P20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endParaRPr lang="it-IT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sz="half" idx="2"/>
          </p:nvPr>
        </p:nvGraphicFramePr>
        <p:xfrm>
          <a:off x="4572000" y="476672"/>
          <a:ext cx="339053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106"/>
                <a:gridCol w="678106"/>
                <a:gridCol w="678106"/>
                <a:gridCol w="678106"/>
                <a:gridCol w="678106"/>
              </a:tblGrid>
              <a:tr h="23009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TID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Value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Start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End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P2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P3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P4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P5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P6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P7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P8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P9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P10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P11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P12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P13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P14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P15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P16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90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P17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P18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P19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P20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60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TIME 2014  -  F. </a:t>
            </a:r>
            <a:r>
              <a:rPr lang="en-US" dirty="0" err="1" smtClean="0"/>
              <a:t>Grandi</a:t>
            </a:r>
            <a:r>
              <a:rPr lang="en-US" dirty="0" smtClean="0"/>
              <a:t> – Lean Index Structures for Snapshot Access in Transaction-time Databases</a:t>
            </a:r>
            <a:endParaRPr lang="it-IT" dirty="0"/>
          </a:p>
        </p:txBody>
      </p:sp>
      <p:sp>
        <p:nvSpPr>
          <p:cNvPr id="31" name="Rettangolo arrotondato 30"/>
          <p:cNvSpPr/>
          <p:nvPr/>
        </p:nvSpPr>
        <p:spPr bwMode="auto">
          <a:xfrm>
            <a:off x="4355976" y="764704"/>
            <a:ext cx="3852428" cy="1656184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2" name="Rettangolo arrotondato 31"/>
          <p:cNvSpPr/>
          <p:nvPr/>
        </p:nvSpPr>
        <p:spPr bwMode="auto">
          <a:xfrm>
            <a:off x="4355976" y="1592796"/>
            <a:ext cx="3852428" cy="2196244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3" name="Rettangolo arrotondato 32"/>
          <p:cNvSpPr/>
          <p:nvPr/>
        </p:nvSpPr>
        <p:spPr bwMode="auto">
          <a:xfrm>
            <a:off x="4355976" y="1844824"/>
            <a:ext cx="3852428" cy="3276364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4" name="Rettangolo arrotondato 33"/>
          <p:cNvSpPr/>
          <p:nvPr/>
        </p:nvSpPr>
        <p:spPr bwMode="auto">
          <a:xfrm>
            <a:off x="4391980" y="1844824"/>
            <a:ext cx="3852428" cy="4428492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5" name="Rettangolo 34"/>
          <p:cNvSpPr/>
          <p:nvPr/>
        </p:nvSpPr>
        <p:spPr bwMode="auto">
          <a:xfrm>
            <a:off x="4572000" y="2384884"/>
            <a:ext cx="3384376" cy="1116124"/>
          </a:xfrm>
          <a:prstGeom prst="rect">
            <a:avLst/>
          </a:prstGeom>
          <a:solidFill>
            <a:schemeClr val="accent1">
              <a:alpha val="71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6" name="Rettangolo 35"/>
          <p:cNvSpPr/>
          <p:nvPr/>
        </p:nvSpPr>
        <p:spPr bwMode="auto">
          <a:xfrm>
            <a:off x="4572000" y="3753036"/>
            <a:ext cx="3384376" cy="1116124"/>
          </a:xfrm>
          <a:prstGeom prst="rect">
            <a:avLst/>
          </a:prstGeom>
          <a:solidFill>
            <a:schemeClr val="accent1">
              <a:alpha val="71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5" grpId="2" animBg="1"/>
      <p:bldP spid="35" grpId="3" animBg="1"/>
      <p:bldP spid="36" grpId="0" animBg="1"/>
      <p:bldP spid="36" grpId="1" animBg="1"/>
      <p:bldP spid="36" grpId="2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15888"/>
            <a:ext cx="7772400" cy="1143000"/>
          </a:xfrm>
        </p:spPr>
        <p:txBody>
          <a:bodyPr/>
          <a:lstStyle/>
          <a:p>
            <a:r>
              <a:rPr lang="it-IT" sz="3200" dirty="0" err="1" smtClean="0"/>
              <a:t>Snapshot</a:t>
            </a:r>
            <a:r>
              <a:rPr lang="it-IT" sz="3200" dirty="0" smtClean="0"/>
              <a:t> Access </a:t>
            </a:r>
            <a:r>
              <a:rPr lang="it-IT" sz="3200" dirty="0" err="1" smtClean="0"/>
              <a:t>with</a:t>
            </a:r>
            <a:r>
              <a:rPr lang="it-IT" sz="3200" dirty="0" smtClean="0"/>
              <a:t> RAB/</a:t>
            </a:r>
            <a:r>
              <a:rPr lang="it-IT" sz="3200" dirty="0" err="1" smtClean="0"/>
              <a:t>RAB</a:t>
            </a:r>
            <a:r>
              <a:rPr lang="it-IT" sz="3200" baseline="30000" dirty="0" err="1" smtClean="0"/>
              <a:t>-</a:t>
            </a:r>
            <a:r>
              <a:rPr lang="it-IT" sz="3200" dirty="0" err="1" smtClean="0"/>
              <a:t>Tree</a:t>
            </a:r>
            <a:endParaRPr lang="en-GB" sz="3200" dirty="0"/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12776"/>
            <a:ext cx="8153400" cy="4788531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smtClean="0"/>
              <a:t>To Access the </a:t>
            </a:r>
            <a:r>
              <a:rPr lang="en-US" dirty="0" err="1" smtClean="0"/>
              <a:t>snaspshot</a:t>
            </a:r>
            <a:r>
              <a:rPr lang="en-US" dirty="0" smtClean="0"/>
              <a:t> S(T</a:t>
            </a:r>
            <a:r>
              <a:rPr lang="en-US" dirty="0" smtClean="0"/>
              <a:t>)…</a:t>
            </a:r>
            <a:endParaRPr lang="en-US" dirty="0" smtClean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smtClean="0"/>
              <a:t>…with </a:t>
            </a:r>
            <a:r>
              <a:rPr lang="en-US" dirty="0" smtClean="0"/>
              <a:t>the </a:t>
            </a:r>
            <a:r>
              <a:rPr lang="en-US" dirty="0" err="1" smtClean="0"/>
              <a:t>RABTree</a:t>
            </a:r>
            <a:r>
              <a:rPr lang="en-US" dirty="0" smtClean="0"/>
              <a:t>: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smtClean="0"/>
              <a:t>Retrieve in the index leaves entries  Ti:Li,Ti+1:Li+1 such that </a:t>
            </a:r>
            <a:r>
              <a:rPr lang="en-US" dirty="0" err="1" smtClean="0"/>
              <a:t>Ti≤T</a:t>
            </a:r>
            <a:r>
              <a:rPr lang="en-US" dirty="0" smtClean="0"/>
              <a:t>&lt;Ti+1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smtClean="0"/>
              <a:t>Access all </a:t>
            </a:r>
            <a:r>
              <a:rPr lang="en-US" dirty="0" err="1" smtClean="0"/>
              <a:t>tuples</a:t>
            </a:r>
            <a:r>
              <a:rPr lang="en-US" dirty="0" smtClean="0"/>
              <a:t> pointed by TIDs in Li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smtClean="0"/>
              <a:t>…with </a:t>
            </a:r>
            <a:r>
              <a:rPr lang="en-US" dirty="0" smtClean="0"/>
              <a:t>the </a:t>
            </a:r>
            <a:r>
              <a:rPr lang="it-IT" dirty="0" err="1" smtClean="0"/>
              <a:t>RAB</a:t>
            </a:r>
            <a:r>
              <a:rPr lang="it-IT" baseline="30000" dirty="0" err="1" smtClean="0"/>
              <a:t>-</a:t>
            </a:r>
            <a:r>
              <a:rPr lang="it-IT" dirty="0" err="1" smtClean="0"/>
              <a:t>Tre</a:t>
            </a:r>
            <a:r>
              <a:rPr lang="en-US" dirty="0" smtClean="0"/>
              <a:t>e: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smtClean="0"/>
              <a:t>Retrieve in the index leaves entries  Ti:Pi,Ti+1:Pi+1 such that </a:t>
            </a:r>
            <a:r>
              <a:rPr lang="en-US" dirty="0" err="1" smtClean="0"/>
              <a:t>Ti≤T</a:t>
            </a:r>
            <a:r>
              <a:rPr lang="en-US" dirty="0" smtClean="0"/>
              <a:t>&lt;Ti+1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smtClean="0"/>
              <a:t>Sequentially access all </a:t>
            </a:r>
            <a:r>
              <a:rPr lang="en-US" dirty="0" err="1" smtClean="0"/>
              <a:t>tuples</a:t>
            </a:r>
            <a:r>
              <a:rPr lang="en-US" dirty="0" smtClean="0"/>
              <a:t> from the one pointed by Pi to the last one with Start&lt;Ti+1</a:t>
            </a:r>
            <a:br>
              <a:rPr lang="en-US" dirty="0" smtClean="0"/>
            </a:br>
            <a:r>
              <a:rPr lang="en-US" dirty="0" smtClean="0"/>
              <a:t>(discard if </a:t>
            </a:r>
            <a:r>
              <a:rPr lang="en-US" dirty="0" err="1" smtClean="0"/>
              <a:t>End≤T</a:t>
            </a:r>
            <a:r>
              <a:rPr lang="en-US" dirty="0" smtClean="0"/>
              <a:t>)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US" sz="2000" dirty="0" smtClean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US" sz="2000" dirty="0" smtClean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US" sz="2000" dirty="0" smtClean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US" sz="2000" dirty="0" smtClean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TIME 2014  -  F. </a:t>
            </a:r>
            <a:r>
              <a:rPr lang="en-US" dirty="0" err="1" smtClean="0"/>
              <a:t>Grandi</a:t>
            </a:r>
            <a:r>
              <a:rPr lang="en-US" dirty="0" smtClean="0"/>
              <a:t> – Lean Index Structures for Snapshot Access in Transaction-time Databases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15888"/>
            <a:ext cx="7772400" cy="1143000"/>
          </a:xfrm>
        </p:spPr>
        <p:txBody>
          <a:bodyPr/>
          <a:lstStyle/>
          <a:p>
            <a:r>
              <a:rPr lang="it-IT" sz="3200" dirty="0" err="1" smtClean="0"/>
              <a:t>Experimental</a:t>
            </a:r>
            <a:r>
              <a:rPr lang="it-IT" sz="3200" dirty="0" smtClean="0"/>
              <a:t> </a:t>
            </a:r>
            <a:r>
              <a:rPr lang="it-IT" sz="3200" dirty="0" err="1" smtClean="0"/>
              <a:t>Settings</a:t>
            </a:r>
            <a:endParaRPr lang="en-GB" sz="3200" dirty="0"/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052513"/>
            <a:ext cx="8153400" cy="5105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000" dirty="0" smtClean="0"/>
              <a:t>Stationary growth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600" dirty="0" smtClean="0"/>
              <a:t>Only updates (and/or insertions balanced by deletions) are applied, </a:t>
            </a:r>
            <a:r>
              <a:rPr lang="en-US" sz="1600" dirty="0" smtClean="0"/>
              <a:t>so </a:t>
            </a:r>
            <a:r>
              <a:rPr lang="en-US" sz="1600" dirty="0" smtClean="0"/>
              <a:t>that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the </a:t>
            </a:r>
            <a:r>
              <a:rPr lang="en-US" sz="1600" dirty="0" smtClean="0"/>
              <a:t>snapshot size stays </a:t>
            </a:r>
            <a:r>
              <a:rPr lang="en-US" sz="1600" dirty="0" smtClean="0"/>
              <a:t>constant; the </a:t>
            </a:r>
            <a:r>
              <a:rPr lang="en-US" sz="1600" dirty="0" smtClean="0"/>
              <a:t>file grows by the addition of snapshots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600" dirty="0" smtClean="0"/>
              <a:t>50% of </a:t>
            </a:r>
            <a:r>
              <a:rPr lang="en-US" sz="1600" dirty="0" err="1" smtClean="0"/>
              <a:t>tuples</a:t>
            </a:r>
            <a:r>
              <a:rPr lang="en-US" sz="1600" dirty="0" smtClean="0"/>
              <a:t> are updated by each transaction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600" dirty="0" smtClean="0"/>
              <a:t>Starting from an </a:t>
            </a:r>
            <a:r>
              <a:rPr lang="en-US" sz="1600" dirty="0" smtClean="0"/>
              <a:t>initial </a:t>
            </a:r>
            <a:r>
              <a:rPr lang="en-US" sz="1600" dirty="0" smtClean="0"/>
              <a:t>snapshot with 1,000 </a:t>
            </a:r>
            <a:r>
              <a:rPr lang="en-US" sz="1600" dirty="0" err="1" smtClean="0"/>
              <a:t>tuples</a:t>
            </a:r>
            <a:r>
              <a:rPr lang="en-US" sz="1600" dirty="0" smtClean="0"/>
              <a:t>, </a:t>
            </a:r>
            <a:br>
              <a:rPr lang="en-US" sz="1600" dirty="0" smtClean="0"/>
            </a:br>
            <a:r>
              <a:rPr lang="en-US" sz="1600" dirty="0" smtClean="0"/>
              <a:t>we end up with 2,470,000 </a:t>
            </a:r>
            <a:r>
              <a:rPr lang="en-US" sz="1600" dirty="0" err="1" smtClean="0"/>
              <a:t>tuples</a:t>
            </a:r>
            <a:r>
              <a:rPr lang="en-US" sz="1600" dirty="0" smtClean="0"/>
              <a:t> after 5,000 transactions </a:t>
            </a:r>
          </a:p>
          <a:p>
            <a:pPr>
              <a:lnSpc>
                <a:spcPct val="8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000" dirty="0" smtClean="0"/>
              <a:t>Linear growth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600" dirty="0" smtClean="0"/>
              <a:t>Each transaction executes a constant number of ins/del/</a:t>
            </a:r>
            <a:r>
              <a:rPr lang="en-US" sz="1600" dirty="0" err="1" smtClean="0"/>
              <a:t>upd</a:t>
            </a:r>
            <a:r>
              <a:rPr lang="en-US" sz="1600" dirty="0" smtClean="0"/>
              <a:t> (on average), </a:t>
            </a:r>
            <a:br>
              <a:rPr lang="en-US" sz="1600" dirty="0" smtClean="0"/>
            </a:br>
            <a:r>
              <a:rPr lang="en-US" sz="1600" dirty="0" smtClean="0"/>
              <a:t>with a positive balance between insertions and deletions, </a:t>
            </a:r>
            <a:br>
              <a:rPr lang="en-US" sz="1600" dirty="0" smtClean="0"/>
            </a:br>
            <a:r>
              <a:rPr lang="en-US" sz="1600" dirty="0" smtClean="0"/>
              <a:t>so that the snapshot size grows linearly in time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600" dirty="0" smtClean="0"/>
              <a:t>Number of ins/del/</a:t>
            </a:r>
            <a:r>
              <a:rPr lang="en-US" sz="1600" dirty="0" err="1" smtClean="0"/>
              <a:t>upd</a:t>
            </a:r>
            <a:r>
              <a:rPr lang="en-US" sz="1600" dirty="0" smtClean="0"/>
              <a:t> uniformly distributed in [0..100]/[0..50]/[0..200]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600" dirty="0" smtClean="0"/>
              <a:t>Starting from an </a:t>
            </a:r>
            <a:r>
              <a:rPr lang="en-US" sz="1600" dirty="0" smtClean="0"/>
              <a:t>initial </a:t>
            </a:r>
            <a:r>
              <a:rPr lang="en-US" sz="1600" dirty="0" smtClean="0"/>
              <a:t>snapshot with 1,000 </a:t>
            </a:r>
            <a:r>
              <a:rPr lang="en-US" sz="1600" dirty="0" err="1" smtClean="0"/>
              <a:t>tuples</a:t>
            </a:r>
            <a:r>
              <a:rPr lang="en-US" sz="1600" dirty="0" smtClean="0"/>
              <a:t>, </a:t>
            </a:r>
            <a:br>
              <a:rPr lang="en-US" sz="1600" dirty="0" smtClean="0"/>
            </a:br>
            <a:r>
              <a:rPr lang="en-US" sz="1600" dirty="0" smtClean="0"/>
              <a:t>we end up with 1,510,000 </a:t>
            </a:r>
            <a:r>
              <a:rPr lang="en-US" sz="1600" dirty="0" err="1" smtClean="0"/>
              <a:t>tuples</a:t>
            </a:r>
            <a:r>
              <a:rPr lang="en-US" sz="1600" dirty="0" smtClean="0"/>
              <a:t> after 10,000 transactions</a:t>
            </a:r>
          </a:p>
          <a:p>
            <a:pPr>
              <a:lnSpc>
                <a:spcPct val="8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000" dirty="0" smtClean="0"/>
              <a:t>Exponential growth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600" dirty="0" smtClean="0"/>
              <a:t>Each transaction applies ins/del/</a:t>
            </a:r>
            <a:r>
              <a:rPr lang="en-US" sz="1600" dirty="0" err="1" smtClean="0"/>
              <a:t>upd</a:t>
            </a:r>
            <a:r>
              <a:rPr lang="en-US" sz="1600" dirty="0" smtClean="0"/>
              <a:t> at a constant rate (on average), </a:t>
            </a:r>
            <a:br>
              <a:rPr lang="en-US" sz="1600" dirty="0" smtClean="0"/>
            </a:br>
            <a:r>
              <a:rPr lang="en-US" sz="1600" dirty="0" smtClean="0"/>
              <a:t>with a positive balance between insertions and deletions, </a:t>
            </a:r>
            <a:br>
              <a:rPr lang="en-US" sz="1600" dirty="0" smtClean="0"/>
            </a:br>
            <a:r>
              <a:rPr lang="en-US" sz="1600" dirty="0" smtClean="0"/>
              <a:t>so that the snapshot size grows </a:t>
            </a:r>
            <a:r>
              <a:rPr lang="en-US" sz="1600" dirty="0" smtClean="0"/>
              <a:t>exponentially in </a:t>
            </a:r>
            <a:r>
              <a:rPr lang="en-US" sz="1600" dirty="0" smtClean="0"/>
              <a:t>time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600" dirty="0" smtClean="0"/>
              <a:t>Rates of randomly ins/del/</a:t>
            </a:r>
            <a:r>
              <a:rPr lang="en-US" sz="1600" dirty="0" err="1" smtClean="0"/>
              <a:t>upd</a:t>
            </a:r>
            <a:r>
              <a:rPr lang="en-US" sz="1600" dirty="0" smtClean="0"/>
              <a:t> </a:t>
            </a:r>
            <a:r>
              <a:rPr lang="en-US" sz="1600" dirty="0" err="1" smtClean="0"/>
              <a:t>tuples</a:t>
            </a:r>
            <a:r>
              <a:rPr lang="en-US" sz="1600" dirty="0" smtClean="0"/>
              <a:t> are 5/2/30 %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600" dirty="0" smtClean="0"/>
              <a:t>Starting from an </a:t>
            </a:r>
            <a:r>
              <a:rPr lang="en-US" sz="1600" dirty="0" smtClean="0"/>
              <a:t>initial </a:t>
            </a:r>
            <a:r>
              <a:rPr lang="en-US" sz="1600" dirty="0" smtClean="0"/>
              <a:t>snapshot with 1,000 </a:t>
            </a:r>
            <a:r>
              <a:rPr lang="en-US" sz="1600" dirty="0" err="1" smtClean="0"/>
              <a:t>tuples</a:t>
            </a:r>
            <a:r>
              <a:rPr lang="en-US" sz="1600" dirty="0" smtClean="0"/>
              <a:t>, </a:t>
            </a:r>
            <a:br>
              <a:rPr lang="en-US" sz="1600" dirty="0" smtClean="0"/>
            </a:br>
            <a:r>
              <a:rPr lang="en-US" sz="1600" dirty="0" smtClean="0"/>
              <a:t>we end up with 32,152,000 </a:t>
            </a:r>
            <a:r>
              <a:rPr lang="en-US" sz="1600" dirty="0" err="1" smtClean="0"/>
              <a:t>tuples</a:t>
            </a:r>
            <a:r>
              <a:rPr lang="en-US" sz="1600" dirty="0" smtClean="0"/>
              <a:t> after 500 </a:t>
            </a:r>
            <a:r>
              <a:rPr lang="en-US" sz="1600" dirty="0" smtClean="0"/>
              <a:t>transactions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TIME 2014  -  F. Grandi – Lean Index Structures for Snapshot Access in Transaction-time Databases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15888"/>
            <a:ext cx="7772400" cy="1143000"/>
          </a:xfrm>
        </p:spPr>
        <p:txBody>
          <a:bodyPr/>
          <a:lstStyle/>
          <a:p>
            <a:r>
              <a:rPr lang="it-IT" sz="3200" dirty="0" err="1"/>
              <a:t>Conclusions</a:t>
            </a:r>
            <a:endParaRPr lang="en-GB" sz="3200" dirty="0"/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052513"/>
            <a:ext cx="8153400" cy="51054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000" dirty="0">
              <a:effectLst/>
            </a:endParaRPr>
          </a:p>
          <a:p>
            <a:pPr>
              <a:lnSpc>
                <a:spcPct val="110000"/>
              </a:lnSpc>
              <a:buFont typeface="Wingdings" pitchFamily="2" charset="2"/>
              <a:buChar char="§"/>
            </a:pPr>
            <a:r>
              <a:rPr lang="en-GB" dirty="0"/>
              <a:t>We presented </a:t>
            </a:r>
            <a:r>
              <a:rPr lang="en-GB" dirty="0" smtClean="0"/>
              <a:t>the </a:t>
            </a:r>
            <a:r>
              <a:rPr lang="it-IT" dirty="0" err="1" smtClean="0"/>
              <a:t>RABTree</a:t>
            </a:r>
            <a:r>
              <a:rPr lang="it-IT" dirty="0" smtClean="0"/>
              <a:t> </a:t>
            </a:r>
            <a:r>
              <a:rPr lang="it-IT" dirty="0" err="1" smtClean="0"/>
              <a:t>index</a:t>
            </a:r>
            <a:r>
              <a:rPr lang="it-IT" dirty="0" smtClean="0"/>
              <a:t> (and </a:t>
            </a:r>
            <a:r>
              <a:rPr lang="it-IT" dirty="0" err="1" smtClean="0"/>
              <a:t>its</a:t>
            </a:r>
            <a:r>
              <a:rPr lang="it-IT" dirty="0" smtClean="0"/>
              <a:t> </a:t>
            </a:r>
            <a:r>
              <a:rPr lang="it-IT" dirty="0" err="1" smtClean="0"/>
              <a:t>variant</a:t>
            </a:r>
            <a:r>
              <a:rPr lang="it-IT" dirty="0" smtClean="0"/>
              <a:t>  </a:t>
            </a:r>
            <a:r>
              <a:rPr lang="it-IT" dirty="0" err="1" smtClean="0"/>
              <a:t>RAB</a:t>
            </a:r>
            <a:r>
              <a:rPr lang="it-IT" baseline="30000" dirty="0" err="1" smtClean="0"/>
              <a:t>-</a:t>
            </a:r>
            <a:r>
              <a:rPr lang="it-IT" dirty="0" err="1" smtClean="0"/>
              <a:t>Tree</a:t>
            </a:r>
            <a:r>
              <a:rPr lang="it-IT" dirty="0" smtClean="0"/>
              <a:t>) </a:t>
            </a:r>
            <a:r>
              <a:rPr lang="it-IT" dirty="0" err="1" smtClean="0"/>
              <a:t>which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an</a:t>
            </a:r>
            <a:r>
              <a:rPr lang="it-IT" dirty="0" smtClean="0"/>
              <a:t> </a:t>
            </a:r>
            <a:r>
              <a:rPr lang="it-IT" dirty="0" smtClean="0"/>
              <a:t>I/</a:t>
            </a:r>
            <a:r>
              <a:rPr lang="it-IT" dirty="0" err="1" smtClean="0"/>
              <a:t>O-suboptimal</a:t>
            </a:r>
            <a:r>
              <a:rPr lang="it-IT" dirty="0" smtClean="0"/>
              <a:t> </a:t>
            </a:r>
            <a:r>
              <a:rPr lang="it-IT" dirty="0" err="1" smtClean="0"/>
              <a:t>secondary</a:t>
            </a:r>
            <a:r>
              <a:rPr lang="it-IT" dirty="0" smtClean="0"/>
              <a:t> </a:t>
            </a:r>
            <a:r>
              <a:rPr lang="it-IT" dirty="0" err="1" smtClean="0"/>
              <a:t>structure</a:t>
            </a:r>
            <a:r>
              <a:rPr lang="it-IT" dirty="0" smtClean="0"/>
              <a:t> </a:t>
            </a:r>
            <a:r>
              <a:rPr lang="it-IT" dirty="0" err="1" smtClean="0"/>
              <a:t>for</a:t>
            </a:r>
            <a:r>
              <a:rPr lang="it-IT" dirty="0" smtClean="0"/>
              <a:t> </a:t>
            </a:r>
            <a:r>
              <a:rPr lang="it-IT" dirty="0" err="1" smtClean="0"/>
              <a:t>snapshot</a:t>
            </a:r>
            <a:r>
              <a:rPr lang="it-IT" dirty="0" smtClean="0"/>
              <a:t> </a:t>
            </a:r>
            <a:r>
              <a:rPr lang="it-IT" dirty="0" err="1" smtClean="0"/>
              <a:t>access</a:t>
            </a:r>
            <a:r>
              <a:rPr lang="it-IT" dirty="0" smtClean="0"/>
              <a:t> in </a:t>
            </a:r>
            <a:r>
              <a:rPr lang="it-IT" dirty="0" err="1" smtClean="0"/>
              <a:t>transaction-time</a:t>
            </a:r>
            <a:r>
              <a:rPr lang="it-IT" dirty="0" smtClean="0"/>
              <a:t> </a:t>
            </a:r>
            <a:r>
              <a:rPr lang="it-IT" dirty="0" err="1" smtClean="0"/>
              <a:t>databases</a:t>
            </a:r>
            <a:r>
              <a:rPr lang="it-IT" dirty="0" smtClean="0"/>
              <a:t>. </a:t>
            </a:r>
            <a:r>
              <a:rPr lang="en-GB" dirty="0" smtClean="0"/>
              <a:t>Without data duplication, with the proposed “optimized” storage, the </a:t>
            </a:r>
            <a:r>
              <a:rPr lang="en-GB" dirty="0" err="1" smtClean="0"/>
              <a:t>RABTree</a:t>
            </a:r>
            <a:r>
              <a:rPr lang="en-GB" dirty="0" smtClean="0"/>
              <a:t> index is I/O-optimal</a:t>
            </a:r>
            <a:endParaRPr lang="en-GB" dirty="0" smtClean="0"/>
          </a:p>
          <a:p>
            <a:pPr>
              <a:lnSpc>
                <a:spcPct val="110000"/>
              </a:lnSpc>
              <a:buFont typeface="Wingdings" pitchFamily="2" charset="2"/>
              <a:buChar char="§"/>
            </a:pPr>
            <a:endParaRPr lang="en-US" dirty="0"/>
          </a:p>
          <a:p>
            <a:pPr>
              <a:lnSpc>
                <a:spcPct val="110000"/>
              </a:lnSpc>
              <a:buFont typeface="Wingdings" pitchFamily="2" charset="2"/>
              <a:buChar char="§"/>
            </a:pPr>
            <a:r>
              <a:rPr lang="en-US" dirty="0"/>
              <a:t>We proved our </a:t>
            </a:r>
            <a:r>
              <a:rPr lang="en-US" dirty="0" smtClean="0"/>
              <a:t>solutions to </a:t>
            </a:r>
            <a:r>
              <a:rPr lang="en-US" dirty="0"/>
              <a:t>be </a:t>
            </a:r>
            <a:r>
              <a:rPr lang="en-US" dirty="0" smtClean="0"/>
              <a:t>efficient </a:t>
            </a:r>
            <a:r>
              <a:rPr lang="en-US" dirty="0"/>
              <a:t>in </a:t>
            </a:r>
            <a:r>
              <a:rPr lang="en-US" dirty="0" smtClean="0"/>
              <a:t>different </a:t>
            </a:r>
            <a:r>
              <a:rPr lang="en-US" dirty="0"/>
              <a:t>experimental </a:t>
            </a:r>
            <a:r>
              <a:rPr lang="en-US" dirty="0" err="1" smtClean="0"/>
              <a:t>configurarions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smtClean="0"/>
              <a:t>to show a good scale-up </a:t>
            </a:r>
            <a:r>
              <a:rPr lang="en-US" dirty="0" err="1" smtClean="0"/>
              <a:t>behaviour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lnSpc>
                <a:spcPct val="110000"/>
              </a:lnSpc>
              <a:buFont typeface="Wingdings" pitchFamily="2" charset="2"/>
              <a:buChar char="§"/>
            </a:pPr>
            <a:r>
              <a:rPr lang="en-US" dirty="0" smtClean="0"/>
              <a:t>The compression technique adopted for TID-lists in the </a:t>
            </a:r>
            <a:r>
              <a:rPr lang="en-US" dirty="0" err="1" smtClean="0"/>
              <a:t>RABTree</a:t>
            </a:r>
            <a:r>
              <a:rPr lang="en-US" dirty="0" smtClean="0"/>
              <a:t> leaves has shown to provide excellent results, making it a lean indexing solution, suitable to settings where memory occupation is an issue</a:t>
            </a:r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TIME 2014  -  F. Grandi – Lean Index Structures for Snapshot Access in Transaction-time Databases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15888"/>
            <a:ext cx="7772400" cy="1143000"/>
          </a:xfrm>
        </p:spPr>
        <p:txBody>
          <a:bodyPr/>
          <a:lstStyle/>
          <a:p>
            <a:r>
              <a:rPr lang="it-IT" sz="3200" dirty="0" smtClean="0"/>
              <a:t>Future work</a:t>
            </a:r>
            <a:endParaRPr lang="en-GB" sz="3200" dirty="0"/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052513"/>
            <a:ext cx="8153400" cy="51054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000" dirty="0">
              <a:effectLst/>
            </a:endParaRPr>
          </a:p>
          <a:p>
            <a:pPr>
              <a:lnSpc>
                <a:spcPct val="110000"/>
              </a:lnSpc>
              <a:buFont typeface="Wingdings" pitchFamily="2" charset="2"/>
              <a:buChar char="§"/>
            </a:pPr>
            <a:r>
              <a:rPr lang="en-GB" dirty="0"/>
              <a:t>We </a:t>
            </a:r>
            <a:r>
              <a:rPr lang="en-US" dirty="0" smtClean="0"/>
              <a:t>will study in deeper detail the performance of the </a:t>
            </a:r>
            <a:r>
              <a:rPr lang="en-US" dirty="0" smtClean="0"/>
              <a:t>RAB/</a:t>
            </a:r>
            <a:r>
              <a:rPr lang="it-IT" dirty="0" err="1" smtClean="0"/>
              <a:t>RAB</a:t>
            </a:r>
            <a:r>
              <a:rPr lang="it-IT" baseline="30000" dirty="0" err="1" smtClean="0"/>
              <a:t>-</a:t>
            </a:r>
            <a:r>
              <a:rPr lang="it-IT" dirty="0" err="1" smtClean="0"/>
              <a:t>Tree</a:t>
            </a:r>
            <a:r>
              <a:rPr lang="it-IT" dirty="0" smtClean="0"/>
              <a:t> </a:t>
            </a:r>
            <a:r>
              <a:rPr lang="it-IT" dirty="0" err="1" smtClean="0"/>
              <a:t>indexes</a:t>
            </a:r>
            <a:r>
              <a:rPr lang="it-IT" dirty="0" smtClean="0"/>
              <a:t> </a:t>
            </a:r>
            <a:r>
              <a:rPr lang="it-IT" dirty="0" smtClean="0"/>
              <a:t> and, in </a:t>
            </a:r>
            <a:r>
              <a:rPr lang="it-IT" dirty="0" err="1" smtClean="0"/>
              <a:t>particular</a:t>
            </a:r>
            <a:r>
              <a:rPr lang="it-IT" dirty="0" smtClean="0"/>
              <a:t>, </a:t>
            </a:r>
            <a:r>
              <a:rPr lang="it-IT" dirty="0" err="1" smtClean="0"/>
              <a:t>of</a:t>
            </a:r>
            <a:r>
              <a:rPr lang="it-IT" dirty="0" smtClean="0"/>
              <a:t> the </a:t>
            </a:r>
            <a:r>
              <a:rPr lang="it-IT" dirty="0" err="1" smtClean="0"/>
              <a:t>proposed</a:t>
            </a:r>
            <a:r>
              <a:rPr lang="it-IT" dirty="0" smtClean="0"/>
              <a:t> </a:t>
            </a:r>
            <a:r>
              <a:rPr lang="it-IT" dirty="0" err="1" smtClean="0"/>
              <a:t>RABTree</a:t>
            </a:r>
            <a:r>
              <a:rPr lang="it-IT" dirty="0" smtClean="0"/>
              <a:t> </a:t>
            </a:r>
            <a:r>
              <a:rPr lang="it-IT" dirty="0" err="1" smtClean="0"/>
              <a:t>TID-list</a:t>
            </a:r>
            <a:r>
              <a:rPr lang="it-IT" dirty="0" smtClean="0"/>
              <a:t> c</a:t>
            </a:r>
            <a:r>
              <a:rPr lang="en-US" dirty="0" err="1" smtClean="0"/>
              <a:t>ompression</a:t>
            </a:r>
            <a:r>
              <a:rPr lang="en-US" dirty="0" smtClean="0"/>
              <a:t> technique (e.g., to characterize the worst case)</a:t>
            </a:r>
            <a:endParaRPr lang="en-GB" dirty="0" smtClean="0"/>
          </a:p>
          <a:p>
            <a:pPr>
              <a:lnSpc>
                <a:spcPct val="110000"/>
              </a:lnSpc>
              <a:buFont typeface="Wingdings" pitchFamily="2" charset="2"/>
              <a:buChar char="§"/>
            </a:pPr>
            <a:endParaRPr lang="en-US" dirty="0"/>
          </a:p>
          <a:p>
            <a:pPr>
              <a:lnSpc>
                <a:spcPct val="110000"/>
              </a:lnSpc>
              <a:buFont typeface="Wingdings" pitchFamily="2" charset="2"/>
              <a:buChar char="§"/>
            </a:pPr>
            <a:r>
              <a:rPr lang="en-US" dirty="0"/>
              <a:t>We </a:t>
            </a:r>
            <a:r>
              <a:rPr lang="en-US" dirty="0" smtClean="0"/>
              <a:t>will study the definition of  “quasi transaction-time” databases, where retro- and pro-active transactions can be allowed, </a:t>
            </a:r>
            <a:r>
              <a:rPr lang="en-US" dirty="0" smtClean="0"/>
              <a:t>at a limited </a:t>
            </a:r>
            <a:r>
              <a:rPr lang="en-US" dirty="0" smtClean="0"/>
              <a:t>extent, although the adopted time dimension has the semantics of transaction time (the RAB/</a:t>
            </a:r>
            <a:r>
              <a:rPr lang="it-IT" dirty="0" err="1" smtClean="0"/>
              <a:t>RAB</a:t>
            </a:r>
            <a:r>
              <a:rPr lang="it-IT" baseline="30000" dirty="0" err="1" smtClean="0"/>
              <a:t>-</a:t>
            </a:r>
            <a:r>
              <a:rPr lang="it-IT" dirty="0" err="1" smtClean="0"/>
              <a:t>Tree</a:t>
            </a:r>
            <a:r>
              <a:rPr lang="it-IT" dirty="0" smtClean="0"/>
              <a:t> </a:t>
            </a:r>
            <a:r>
              <a:rPr lang="it-IT" dirty="0" err="1" smtClean="0"/>
              <a:t>indexes</a:t>
            </a:r>
            <a:r>
              <a:rPr lang="it-IT" dirty="0" smtClean="0"/>
              <a:t> can </a:t>
            </a:r>
            <a:r>
              <a:rPr lang="it-IT" dirty="0" err="1" smtClean="0"/>
              <a:t>still</a:t>
            </a:r>
            <a:r>
              <a:rPr lang="it-IT" dirty="0" smtClean="0"/>
              <a:t> </a:t>
            </a:r>
            <a:r>
              <a:rPr lang="it-IT" dirty="0" err="1" smtClean="0"/>
              <a:t>be</a:t>
            </a:r>
            <a:r>
              <a:rPr lang="it-IT" dirty="0" smtClean="0"/>
              <a:t> </a:t>
            </a:r>
            <a:r>
              <a:rPr lang="it-IT" dirty="0" err="1" smtClean="0"/>
              <a:t>used</a:t>
            </a:r>
            <a:r>
              <a:rPr lang="it-IT" dirty="0" smtClean="0"/>
              <a:t> in </a:t>
            </a:r>
            <a:r>
              <a:rPr lang="it-IT" dirty="0" err="1" smtClean="0"/>
              <a:t>this</a:t>
            </a:r>
            <a:r>
              <a:rPr lang="it-IT" dirty="0" smtClean="0"/>
              <a:t> </a:t>
            </a:r>
            <a:r>
              <a:rPr lang="it-IT" dirty="0" err="1" smtClean="0"/>
              <a:t>kind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database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TIME 2014  -  F. Grandi – Lean Index Structures for Snapshot Access in Transaction-time Databases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Introduction</a:t>
            </a:r>
            <a:r>
              <a:rPr lang="it-IT" sz="3200" dirty="0" smtClean="0"/>
              <a:t> (1)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it-IT" sz="2400" dirty="0" err="1" smtClean="0">
                <a:solidFill>
                  <a:srgbClr val="FFC000"/>
                </a:solidFill>
              </a:rPr>
              <a:t>Temporal</a:t>
            </a:r>
            <a:r>
              <a:rPr lang="it-IT" sz="2400" dirty="0" smtClean="0">
                <a:solidFill>
                  <a:srgbClr val="FFC000"/>
                </a:solidFill>
              </a:rPr>
              <a:t> </a:t>
            </a:r>
            <a:r>
              <a:rPr lang="it-IT" sz="2400" dirty="0" err="1" smtClean="0">
                <a:solidFill>
                  <a:srgbClr val="FFC000"/>
                </a:solidFill>
              </a:rPr>
              <a:t>Databases</a:t>
            </a:r>
            <a:r>
              <a:rPr lang="it-IT" sz="2400" dirty="0" smtClean="0">
                <a:solidFill>
                  <a:srgbClr val="FFC000"/>
                </a:solidFill>
              </a:rPr>
              <a:t> </a:t>
            </a:r>
            <a:r>
              <a:rPr lang="en-US" sz="2400" dirty="0" smtClean="0"/>
              <a:t>are the answer to advanced application requirements involving the representation and management of time-varying data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it-IT" sz="2400" dirty="0" err="1" smtClean="0"/>
              <a:t>Adopting</a:t>
            </a:r>
            <a:r>
              <a:rPr lang="it-IT" sz="2400" dirty="0" smtClean="0"/>
              <a:t> a </a:t>
            </a:r>
            <a:r>
              <a:rPr lang="it-IT" sz="2400" dirty="0" err="1" smtClean="0"/>
              <a:t>non-deletion</a:t>
            </a:r>
            <a:r>
              <a:rPr lang="it-IT" sz="2400" dirty="0" smtClean="0"/>
              <a:t> policy, the full </a:t>
            </a:r>
            <a:r>
              <a:rPr lang="it-IT" sz="2400" dirty="0" err="1" smtClean="0"/>
              <a:t>history</a:t>
            </a:r>
            <a:r>
              <a:rPr lang="it-IT" sz="2400" dirty="0" smtClean="0"/>
              <a:t> </a:t>
            </a:r>
            <a:r>
              <a:rPr lang="it-IT" sz="2400" dirty="0" err="1" smtClean="0"/>
              <a:t>of</a:t>
            </a:r>
            <a:r>
              <a:rPr lang="it-IT" sz="2400" dirty="0" smtClean="0"/>
              <a:t> </a:t>
            </a:r>
            <a:r>
              <a:rPr lang="it-IT" sz="2400" dirty="0" err="1" smtClean="0"/>
              <a:t>past</a:t>
            </a:r>
            <a:r>
              <a:rPr lang="it-IT" sz="2400" dirty="0" smtClean="0"/>
              <a:t> database </a:t>
            </a:r>
            <a:r>
              <a:rPr lang="it-IT" sz="2400" dirty="0" err="1" smtClean="0"/>
              <a:t>states</a:t>
            </a:r>
            <a:r>
              <a:rPr lang="it-IT" sz="2400" dirty="0" smtClean="0"/>
              <a:t> </a:t>
            </a:r>
            <a:r>
              <a:rPr lang="it-IT" sz="2400" dirty="0" err="1" smtClean="0"/>
              <a:t>is</a:t>
            </a:r>
            <a:r>
              <a:rPr lang="it-IT" sz="2400" dirty="0" smtClean="0"/>
              <a:t> </a:t>
            </a:r>
            <a:r>
              <a:rPr lang="it-IT" sz="2400" dirty="0" err="1" smtClean="0"/>
              <a:t>kept</a:t>
            </a:r>
            <a:r>
              <a:rPr lang="it-IT" sz="2400" dirty="0" smtClean="0"/>
              <a:t> and </a:t>
            </a:r>
            <a:r>
              <a:rPr lang="it-IT" sz="2400" dirty="0" err="1" smtClean="0"/>
              <a:t>past</a:t>
            </a:r>
            <a:r>
              <a:rPr lang="it-IT" sz="2400" dirty="0" smtClean="0"/>
              <a:t> </a:t>
            </a:r>
            <a:r>
              <a:rPr lang="it-IT" sz="2400" dirty="0" err="1" smtClean="0">
                <a:solidFill>
                  <a:srgbClr val="FFC000"/>
                </a:solidFill>
              </a:rPr>
              <a:t>snapshots</a:t>
            </a:r>
            <a:r>
              <a:rPr lang="it-IT" sz="2400" dirty="0" smtClean="0"/>
              <a:t> </a:t>
            </a:r>
            <a:r>
              <a:rPr lang="it-IT" sz="2400" dirty="0" err="1" smtClean="0"/>
              <a:t>of</a:t>
            </a:r>
            <a:r>
              <a:rPr lang="it-IT" sz="2400" dirty="0" smtClean="0"/>
              <a:t> database </a:t>
            </a:r>
            <a:r>
              <a:rPr lang="it-IT" sz="2400" dirty="0" err="1" smtClean="0"/>
              <a:t>tables</a:t>
            </a:r>
            <a:r>
              <a:rPr lang="it-IT" sz="2400" dirty="0" smtClean="0"/>
              <a:t> can </a:t>
            </a:r>
            <a:r>
              <a:rPr lang="it-IT" sz="2400" dirty="0" err="1" smtClean="0"/>
              <a:t>be</a:t>
            </a:r>
            <a:r>
              <a:rPr lang="it-IT" sz="2400" dirty="0" smtClean="0"/>
              <a:t> </a:t>
            </a:r>
            <a:r>
              <a:rPr lang="it-IT" sz="2400" dirty="0" err="1" smtClean="0"/>
              <a:t>accessed</a:t>
            </a:r>
            <a:r>
              <a:rPr lang="it-IT" sz="2400" dirty="0" smtClean="0"/>
              <a:t> </a:t>
            </a:r>
            <a:r>
              <a:rPr lang="it-IT" sz="2400" dirty="0" err="1" smtClean="0"/>
              <a:t>for</a:t>
            </a:r>
            <a:r>
              <a:rPr lang="it-IT" sz="2400" dirty="0" smtClean="0"/>
              <a:t> </a:t>
            </a:r>
            <a:r>
              <a:rPr lang="it-IT" sz="2400" dirty="0" err="1" smtClean="0"/>
              <a:t>archiving</a:t>
            </a:r>
            <a:r>
              <a:rPr lang="it-IT" sz="2400" dirty="0" smtClean="0"/>
              <a:t>, </a:t>
            </a:r>
            <a:r>
              <a:rPr lang="it-IT" sz="2400" dirty="0" err="1" smtClean="0"/>
              <a:t>accountability</a:t>
            </a:r>
            <a:r>
              <a:rPr lang="it-IT" sz="2400" dirty="0" smtClean="0"/>
              <a:t> or </a:t>
            </a:r>
            <a:r>
              <a:rPr lang="it-IT" sz="2400" dirty="0" err="1" smtClean="0"/>
              <a:t>audit</a:t>
            </a:r>
            <a:r>
              <a:rPr lang="it-IT" sz="2400" dirty="0" smtClean="0"/>
              <a:t> </a:t>
            </a:r>
            <a:r>
              <a:rPr lang="it-IT" sz="2400" dirty="0" err="1" smtClean="0"/>
              <a:t>purposes</a:t>
            </a:r>
            <a:endParaRPr lang="it-IT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/>
              <a:t>In many cases, this can be done in a way transparent to the </a:t>
            </a:r>
            <a:r>
              <a:rPr lang="en-US" sz="2400" i="1" dirty="0" smtClean="0">
                <a:solidFill>
                  <a:schemeClr val="accent5"/>
                </a:solidFill>
              </a:rPr>
              <a:t>non-temporal</a:t>
            </a:r>
            <a:r>
              <a:rPr lang="en-US" sz="2400" dirty="0" smtClean="0"/>
              <a:t> users, via support of </a:t>
            </a:r>
            <a:r>
              <a:rPr lang="en-US" sz="2400" dirty="0" smtClean="0">
                <a:solidFill>
                  <a:srgbClr val="FFC000"/>
                </a:solidFill>
              </a:rPr>
              <a:t>transaction time </a:t>
            </a:r>
            <a:r>
              <a:rPr lang="en-US" sz="2400" dirty="0" smtClean="0"/>
              <a:t>(e.g., with “system-versioned tables” in SQL:2011)</a:t>
            </a:r>
            <a:endParaRPr lang="it-IT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it-IT" sz="2400" dirty="0" smtClean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TIME 2014  -  F. Grandi – Lean Index Structures for Snapshot Access in Transaction-time Databases</a:t>
            </a: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Introduction</a:t>
            </a:r>
            <a:r>
              <a:rPr lang="it-IT" sz="3200" dirty="0" smtClean="0"/>
              <a:t> (2)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it-IT" sz="2400" dirty="0" smtClean="0"/>
              <a:t>In a </a:t>
            </a:r>
            <a:r>
              <a:rPr lang="it-IT" sz="2400" dirty="0" err="1" smtClean="0"/>
              <a:t>dynamic</a:t>
            </a:r>
            <a:r>
              <a:rPr lang="it-IT" sz="2400" dirty="0" smtClean="0"/>
              <a:t> </a:t>
            </a:r>
            <a:r>
              <a:rPr lang="it-IT" sz="2400" dirty="0" err="1" smtClean="0"/>
              <a:t>environment</a:t>
            </a:r>
            <a:r>
              <a:rPr lang="it-IT" sz="2400" dirty="0" smtClean="0"/>
              <a:t>, the full </a:t>
            </a:r>
            <a:r>
              <a:rPr lang="it-IT" sz="2400" dirty="0" err="1" smtClean="0"/>
              <a:t>maintenance</a:t>
            </a:r>
            <a:r>
              <a:rPr lang="it-IT" sz="2400" dirty="0" smtClean="0"/>
              <a:t> </a:t>
            </a:r>
            <a:r>
              <a:rPr lang="it-IT" sz="2400" dirty="0" err="1" smtClean="0"/>
              <a:t>of</a:t>
            </a:r>
            <a:r>
              <a:rPr lang="it-IT" sz="2400" dirty="0" smtClean="0"/>
              <a:t> </a:t>
            </a:r>
            <a:r>
              <a:rPr lang="it-IT" sz="2400" dirty="0" err="1" smtClean="0"/>
              <a:t>past</a:t>
            </a:r>
            <a:r>
              <a:rPr lang="it-IT" sz="2400" dirty="0" smtClean="0"/>
              <a:t> data </a:t>
            </a:r>
            <a:r>
              <a:rPr lang="it-IT" sz="2400" dirty="0" err="1" smtClean="0"/>
              <a:t>versions</a:t>
            </a:r>
            <a:r>
              <a:rPr lang="it-IT" sz="2400" dirty="0" smtClean="0"/>
              <a:t> </a:t>
            </a:r>
            <a:r>
              <a:rPr lang="it-IT" sz="2400" dirty="0" err="1" smtClean="0"/>
              <a:t>leads</a:t>
            </a:r>
            <a:r>
              <a:rPr lang="it-IT" sz="2400" dirty="0" smtClean="0"/>
              <a:t> </a:t>
            </a:r>
            <a:r>
              <a:rPr lang="it-IT" sz="2400" dirty="0" err="1" smtClean="0"/>
              <a:t>to</a:t>
            </a:r>
            <a:r>
              <a:rPr lang="it-IT" sz="2400" dirty="0" smtClean="0"/>
              <a:t> a fast data </a:t>
            </a:r>
            <a:r>
              <a:rPr lang="it-IT" sz="2400" dirty="0" err="1" smtClean="0"/>
              <a:t>growth</a:t>
            </a:r>
            <a:r>
              <a:rPr lang="it-IT" sz="2400" dirty="0" smtClean="0"/>
              <a:t> </a:t>
            </a:r>
            <a:r>
              <a:rPr lang="it-IT" sz="2400" dirty="0" err="1" smtClean="0"/>
              <a:t>which</a:t>
            </a:r>
            <a:r>
              <a:rPr lang="it-IT" sz="2400" dirty="0" smtClean="0"/>
              <a:t> </a:t>
            </a:r>
            <a:r>
              <a:rPr lang="it-IT" sz="2400" dirty="0" err="1" smtClean="0"/>
              <a:t>soon</a:t>
            </a:r>
            <a:r>
              <a:rPr lang="it-IT" sz="2400" dirty="0" smtClean="0"/>
              <a:t> </a:t>
            </a:r>
            <a:r>
              <a:rPr lang="it-IT" sz="2400" dirty="0" err="1" smtClean="0"/>
              <a:t>ends</a:t>
            </a:r>
            <a:r>
              <a:rPr lang="it-IT" sz="2400" dirty="0" smtClean="0"/>
              <a:t> up in a performance </a:t>
            </a:r>
            <a:r>
              <a:rPr lang="it-IT" sz="2400" dirty="0" err="1" smtClean="0"/>
              <a:t>issue</a:t>
            </a:r>
            <a:endParaRPr lang="it-IT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/>
              <a:t>In order to efficiently provide selective access to temporal snapshots, suitable index structures must be employed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/>
              <a:t>Several temporal index structures have been proposed in the 90’s for accessing transaction-time data: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Snapshot Index [</a:t>
            </a:r>
            <a:r>
              <a:rPr lang="en-US" sz="2000" dirty="0" err="1" smtClean="0"/>
              <a:t>Tsotras</a:t>
            </a:r>
            <a:r>
              <a:rPr lang="en-US" sz="2000" dirty="0" smtClean="0"/>
              <a:t> &amp; </a:t>
            </a:r>
            <a:r>
              <a:rPr lang="en-US" sz="2000" dirty="0" err="1" smtClean="0"/>
              <a:t>Kangelaris</a:t>
            </a:r>
            <a:r>
              <a:rPr lang="en-US" sz="2000" dirty="0" smtClean="0"/>
              <a:t> 1995]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Time-Split B-Tree [</a:t>
            </a:r>
            <a:r>
              <a:rPr lang="en-US" sz="2000" dirty="0" err="1" smtClean="0"/>
              <a:t>Lomet</a:t>
            </a:r>
            <a:r>
              <a:rPr lang="en-US" sz="2000" dirty="0" smtClean="0"/>
              <a:t> &amp; </a:t>
            </a:r>
            <a:r>
              <a:rPr lang="en-US" sz="2000" dirty="0" err="1" smtClean="0"/>
              <a:t>Salzberg</a:t>
            </a:r>
            <a:r>
              <a:rPr lang="en-US" sz="2000" dirty="0" smtClean="0"/>
              <a:t> 1990]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err="1" smtClean="0"/>
              <a:t>Multiversion</a:t>
            </a:r>
            <a:r>
              <a:rPr lang="en-US" sz="2000" dirty="0" smtClean="0"/>
              <a:t> B-Tree [Becker et al. 1996]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Append-only Tree [</a:t>
            </a:r>
            <a:r>
              <a:rPr lang="en-US" sz="2000" dirty="0" err="1" smtClean="0"/>
              <a:t>Gunadhi</a:t>
            </a:r>
            <a:r>
              <a:rPr lang="en-US" sz="2000" dirty="0" smtClean="0"/>
              <a:t> &amp; </a:t>
            </a:r>
            <a:r>
              <a:rPr lang="en-US" sz="2000" dirty="0" err="1" smtClean="0"/>
              <a:t>Segev</a:t>
            </a:r>
            <a:r>
              <a:rPr lang="en-US" sz="2000" dirty="0" smtClean="0"/>
              <a:t> 1993]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Time Index [</a:t>
            </a:r>
            <a:r>
              <a:rPr lang="en-US" sz="2000" dirty="0" err="1" smtClean="0"/>
              <a:t>Elmasri</a:t>
            </a:r>
            <a:r>
              <a:rPr lang="en-US" sz="2000" dirty="0" smtClean="0"/>
              <a:t>, </a:t>
            </a:r>
            <a:r>
              <a:rPr lang="en-US" sz="2000" dirty="0" err="1" smtClean="0"/>
              <a:t>Wuu</a:t>
            </a:r>
            <a:r>
              <a:rPr lang="en-US" sz="2000" dirty="0" smtClean="0"/>
              <a:t> &amp; Kim, 1990]</a:t>
            </a:r>
            <a:endParaRPr lang="it-IT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it-IT" sz="2400" dirty="0" smtClean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TIME 2014  -  F. Grandi – Lean Index Structures for Snapshot Access in Transaction-time Databases</a:t>
            </a: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49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9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49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9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Introduction</a:t>
            </a:r>
            <a:r>
              <a:rPr lang="it-IT" sz="3200" dirty="0" smtClean="0"/>
              <a:t> (3)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it-IT" sz="2400" dirty="0" err="1" smtClean="0"/>
              <a:t>Since</a:t>
            </a:r>
            <a:r>
              <a:rPr lang="it-IT" sz="2400" dirty="0" smtClean="0"/>
              <a:t> </a:t>
            </a:r>
            <a:r>
              <a:rPr lang="it-IT" sz="2400" dirty="0" err="1" smtClean="0"/>
              <a:t>temporal</a:t>
            </a:r>
            <a:r>
              <a:rPr lang="it-IT" sz="2400" dirty="0" smtClean="0"/>
              <a:t> </a:t>
            </a:r>
            <a:r>
              <a:rPr lang="it-IT" sz="2400" dirty="0" err="1" smtClean="0"/>
              <a:t>tuples</a:t>
            </a:r>
            <a:r>
              <a:rPr lang="it-IT" sz="2400" dirty="0" smtClean="0"/>
              <a:t> </a:t>
            </a:r>
            <a:r>
              <a:rPr lang="it-IT" sz="2400" dirty="0" err="1" smtClean="0"/>
              <a:t>may</a:t>
            </a:r>
            <a:r>
              <a:rPr lang="it-IT" sz="2400" dirty="0" smtClean="0"/>
              <a:t> </a:t>
            </a:r>
            <a:r>
              <a:rPr lang="it-IT" sz="2400" dirty="0" err="1" smtClean="0"/>
              <a:t>belong</a:t>
            </a:r>
            <a:r>
              <a:rPr lang="it-IT" sz="2400" dirty="0" smtClean="0"/>
              <a:t> </a:t>
            </a:r>
            <a:r>
              <a:rPr lang="it-IT" sz="2400" dirty="0" err="1" smtClean="0"/>
              <a:t>to</a:t>
            </a:r>
            <a:r>
              <a:rPr lang="it-IT" sz="2400" dirty="0" smtClean="0"/>
              <a:t> multiple </a:t>
            </a:r>
            <a:r>
              <a:rPr lang="it-IT" sz="2400" dirty="0" err="1" smtClean="0"/>
              <a:t>snapshots</a:t>
            </a:r>
            <a:r>
              <a:rPr lang="it-IT" sz="2400" dirty="0" smtClean="0"/>
              <a:t>, a </a:t>
            </a:r>
            <a:r>
              <a:rPr lang="it-IT" sz="2400" dirty="0" err="1" smtClean="0"/>
              <a:t>perfect</a:t>
            </a:r>
            <a:r>
              <a:rPr lang="it-IT" sz="2400" dirty="0" smtClean="0"/>
              <a:t> </a:t>
            </a:r>
            <a:r>
              <a:rPr lang="it-IT" sz="2400" dirty="0" err="1" smtClean="0"/>
              <a:t>clustering</a:t>
            </a:r>
            <a:r>
              <a:rPr lang="it-IT" sz="2400" dirty="0" smtClean="0"/>
              <a:t> </a:t>
            </a:r>
            <a:r>
              <a:rPr lang="it-IT" sz="2400" dirty="0" err="1" smtClean="0"/>
              <a:t>involving</a:t>
            </a:r>
            <a:r>
              <a:rPr lang="it-IT" sz="2400" dirty="0" smtClean="0"/>
              <a:t> </a:t>
            </a:r>
            <a:r>
              <a:rPr lang="it-IT" sz="2400" dirty="0" err="1" smtClean="0"/>
              <a:t>separation</a:t>
            </a:r>
            <a:r>
              <a:rPr lang="it-IT" sz="2400" dirty="0" smtClean="0"/>
              <a:t> </a:t>
            </a:r>
            <a:r>
              <a:rPr lang="it-IT" sz="2400" dirty="0" err="1" smtClean="0"/>
              <a:t>of</a:t>
            </a:r>
            <a:r>
              <a:rPr lang="it-IT" sz="2400" dirty="0" smtClean="0"/>
              <a:t> </a:t>
            </a:r>
            <a:r>
              <a:rPr lang="it-IT" sz="2400" dirty="0" err="1" smtClean="0"/>
              <a:t>snapshots</a:t>
            </a:r>
            <a:r>
              <a:rPr lang="it-IT" sz="2400" dirty="0" smtClean="0"/>
              <a:t> </a:t>
            </a:r>
            <a:r>
              <a:rPr lang="it-IT" sz="2400" dirty="0" err="1" smtClean="0"/>
              <a:t>is</a:t>
            </a:r>
            <a:r>
              <a:rPr lang="it-IT" sz="2400" dirty="0" smtClean="0"/>
              <a:t> </a:t>
            </a:r>
            <a:r>
              <a:rPr lang="it-IT" sz="2400" dirty="0" err="1" smtClean="0"/>
              <a:t>impossible</a:t>
            </a:r>
            <a:r>
              <a:rPr lang="it-IT" sz="2400" dirty="0" smtClean="0"/>
              <a:t> </a:t>
            </a:r>
            <a:r>
              <a:rPr lang="it-IT" sz="2400" dirty="0" err="1" smtClean="0"/>
              <a:t>without</a:t>
            </a:r>
            <a:r>
              <a:rPr lang="it-IT" sz="2400" dirty="0" smtClean="0"/>
              <a:t> data </a:t>
            </a:r>
            <a:r>
              <a:rPr lang="it-IT" sz="2400" dirty="0" err="1" smtClean="0"/>
              <a:t>duplication</a:t>
            </a:r>
            <a:endParaRPr lang="it-IT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/>
              <a:t>Hence, the theoretical asymptotic optimum for snapshot access time </a:t>
            </a:r>
            <a:r>
              <a:rPr lang="en-US" sz="2400" dirty="0" smtClean="0">
                <a:latin typeface="Script MT Bold" pitchFamily="66" charset="0"/>
              </a:rPr>
              <a:t>O</a:t>
            </a:r>
            <a:r>
              <a:rPr lang="en-US" sz="2400" dirty="0" smtClean="0"/>
              <a:t>(</a:t>
            </a:r>
            <a:r>
              <a:rPr lang="en-US" sz="2400" dirty="0" err="1" smtClean="0"/>
              <a:t>log</a:t>
            </a:r>
            <a:r>
              <a:rPr lang="en-US" sz="2400" baseline="-25000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/>
              <a:t> + |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s(T)</a:t>
            </a:r>
            <a:r>
              <a:rPr lang="en-US" sz="2400" dirty="0" smtClean="0"/>
              <a:t>|/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smtClean="0"/>
              <a:t>) can only be achieved at the expense of a (sometimes very high) data duplication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/>
              <a:t>For instance, the Time-Split B-Tree grants optimal </a:t>
            </a:r>
            <a:r>
              <a:rPr lang="en-US" sz="2400" dirty="0" err="1" smtClean="0"/>
              <a:t>shapshot</a:t>
            </a:r>
            <a:r>
              <a:rPr lang="en-US" sz="2400" dirty="0" smtClean="0"/>
              <a:t> access  but with a very high data duplication rate (the index may become several times the size of the indexed relation!)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/>
              <a:t>The Snapshot index trades between data duplication and query performance via the usefulness parameter 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it-IT" sz="2400" dirty="0" smtClean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TIME 2014  -  F. Grandi – Lean Index Structures for Snapshot Access in Transaction-time Databases</a:t>
            </a: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202" name="Rectangle 42"/>
          <p:cNvSpPr>
            <a:spLocks noChangeArrowheads="1"/>
          </p:cNvSpPr>
          <p:nvPr/>
        </p:nvSpPr>
        <p:spPr bwMode="auto">
          <a:xfrm>
            <a:off x="457200" y="11588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it-IT" sz="32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Overview</a:t>
            </a:r>
            <a:r>
              <a:rPr lang="it-IT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it-IT" sz="32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of</a:t>
            </a:r>
            <a:r>
              <a:rPr lang="it-IT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the </a:t>
            </a:r>
            <a:r>
              <a:rPr lang="it-IT" sz="32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contribution</a:t>
            </a:r>
            <a:r>
              <a:rPr lang="it-IT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it-IT" sz="32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0203" name="Rectangle 43"/>
          <p:cNvSpPr>
            <a:spLocks noChangeArrowheads="1"/>
          </p:cNvSpPr>
          <p:nvPr/>
        </p:nvSpPr>
        <p:spPr bwMode="auto">
          <a:xfrm>
            <a:off x="428596" y="1357298"/>
            <a:ext cx="8229600" cy="518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 fontScale="92500" lnSpcReduction="20000"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en-GB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 </a:t>
            </a:r>
            <a:r>
              <a:rPr lang="en-GB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new index structure </a:t>
            </a:r>
            <a:r>
              <a:rPr lang="en-GB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supporting fast</a:t>
            </a:r>
            <a:r>
              <a:rPr lang="en-GB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selective access to </a:t>
            </a:r>
            <a:r>
              <a:rPr lang="en-GB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past snapshots of a </a:t>
            </a:r>
            <a:r>
              <a:rPr lang="en-GB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transaction-time database </a:t>
            </a:r>
            <a:r>
              <a:rPr lang="en-GB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table is presented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en-GB" sz="28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en-GB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The new </a:t>
            </a:r>
            <a:r>
              <a:rPr lang="en-GB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structure, </a:t>
            </a:r>
            <a:r>
              <a:rPr lang="en-GB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called </a:t>
            </a:r>
            <a:r>
              <a:rPr lang="en-GB" sz="280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RABTree</a:t>
            </a:r>
            <a:r>
              <a:rPr lang="en-GB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is lean: </a:t>
            </a:r>
            <a:br>
              <a:rPr lang="en-GB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the index has low memory </a:t>
            </a:r>
            <a:r>
              <a:rPr lang="en-GB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requirements</a:t>
            </a:r>
            <a:r>
              <a:rPr lang="en-GB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with high occupancy and requires no data duplication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en-GB" sz="28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en-GB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An even leaner though less efficient variant, called  RAB</a:t>
            </a:r>
            <a:r>
              <a:rPr lang="en-GB" sz="2800" baseline="30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en-GB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Tree</a:t>
            </a:r>
            <a:r>
              <a:rPr lang="en-GB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is </a:t>
            </a:r>
            <a:r>
              <a:rPr lang="en-GB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also presented</a:t>
            </a:r>
            <a:endParaRPr lang="en-GB" sz="28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en-GB" sz="28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en-GB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Performance evaluation and comparison with competitors is presented</a:t>
            </a:r>
            <a:endParaRPr lang="en-GB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" name="Segnaposto piè di pagina 3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TIME 2014  -  F. Grandi – Lean Index Structures for Snapshot Access in Transaction-time Databases</a:t>
            </a:r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0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0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0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0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4392488" cy="706090"/>
          </a:xfrm>
        </p:spPr>
        <p:txBody>
          <a:bodyPr/>
          <a:lstStyle/>
          <a:p>
            <a:pPr algn="l"/>
            <a:r>
              <a:rPr lang="en-US" sz="3200" dirty="0" smtClean="0"/>
              <a:t>A Sample </a:t>
            </a:r>
            <a:br>
              <a:rPr lang="en-US" sz="3200" dirty="0" smtClean="0"/>
            </a:br>
            <a:r>
              <a:rPr lang="en-US" sz="3200" dirty="0" smtClean="0"/>
              <a:t>Temporal Table</a:t>
            </a:r>
            <a:endParaRPr lang="it-IT" sz="32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1115616" y="1556792"/>
            <a:ext cx="3538736" cy="4533900"/>
          </a:xfrm>
        </p:spPr>
        <p:txBody>
          <a:bodyPr>
            <a:normAutofit fontScale="6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Time T0:</a:t>
            </a:r>
            <a:br>
              <a:rPr lang="en-US" dirty="0" smtClean="0"/>
            </a:br>
            <a:r>
              <a:rPr lang="en-US" dirty="0" smtClean="0"/>
              <a:t>insert A,B,C,D,E,F;</a:t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Time T1:</a:t>
            </a:r>
            <a:br>
              <a:rPr lang="en-US" dirty="0" smtClean="0"/>
            </a:br>
            <a:r>
              <a:rPr lang="en-US" dirty="0" smtClean="0"/>
              <a:t>update A,C; </a:t>
            </a:r>
            <a:br>
              <a:rPr lang="en-US" dirty="0" smtClean="0"/>
            </a:br>
            <a:r>
              <a:rPr lang="en-US" dirty="0" smtClean="0"/>
              <a:t>delete F; </a:t>
            </a:r>
            <a:br>
              <a:rPr lang="en-US" dirty="0" smtClean="0"/>
            </a:br>
            <a:r>
              <a:rPr lang="en-US" dirty="0" smtClean="0"/>
              <a:t>insert G,H,I</a:t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Time T2:</a:t>
            </a:r>
            <a:br>
              <a:rPr lang="en-US" dirty="0" smtClean="0"/>
            </a:br>
            <a:r>
              <a:rPr lang="en-US" dirty="0" smtClean="0"/>
              <a:t>update C,G,H; </a:t>
            </a:r>
            <a:br>
              <a:rPr lang="en-US" dirty="0" smtClean="0"/>
            </a:br>
            <a:r>
              <a:rPr lang="en-US" dirty="0" smtClean="0"/>
              <a:t>delete A,D; </a:t>
            </a:r>
            <a:br>
              <a:rPr lang="en-US" dirty="0" smtClean="0"/>
            </a:br>
            <a:r>
              <a:rPr lang="en-US" dirty="0" smtClean="0"/>
              <a:t>insert J,K;</a:t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Time T3: </a:t>
            </a:r>
            <a:br>
              <a:rPr lang="en-US" dirty="0" smtClean="0"/>
            </a:br>
            <a:r>
              <a:rPr lang="en-US" dirty="0" smtClean="0"/>
              <a:t>update C,J; </a:t>
            </a:r>
            <a:br>
              <a:rPr lang="en-US" dirty="0" smtClean="0"/>
            </a:br>
            <a:r>
              <a:rPr lang="en-US" dirty="0" smtClean="0"/>
              <a:t>delete G,K; </a:t>
            </a:r>
            <a:br>
              <a:rPr lang="en-US" dirty="0" smtClean="0"/>
            </a:br>
            <a:r>
              <a:rPr lang="en-US" dirty="0" smtClean="0"/>
              <a:t>insert L,M</a:t>
            </a:r>
          </a:p>
          <a:p>
            <a:pPr>
              <a:buNone/>
            </a:pPr>
            <a:endParaRPr lang="it-IT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sz="half" idx="2"/>
          </p:nvPr>
        </p:nvGraphicFramePr>
        <p:xfrm>
          <a:off x="4572000" y="476672"/>
          <a:ext cx="339053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106"/>
                <a:gridCol w="678106"/>
                <a:gridCol w="678106"/>
                <a:gridCol w="678106"/>
                <a:gridCol w="678106"/>
              </a:tblGrid>
              <a:tr h="23009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TID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Value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Start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End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P2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P3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P4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P5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P6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TIME 2014  -  F. </a:t>
            </a:r>
            <a:r>
              <a:rPr lang="en-US" dirty="0" err="1" smtClean="0"/>
              <a:t>Grandi</a:t>
            </a:r>
            <a:r>
              <a:rPr lang="en-US" dirty="0" smtClean="0"/>
              <a:t> – Lean Index Structures for Snapshot Access in Transaction-time Databases</a:t>
            </a:r>
            <a:endParaRPr lang="it-IT" dirty="0"/>
          </a:p>
        </p:txBody>
      </p:sp>
      <p:graphicFrame>
        <p:nvGraphicFramePr>
          <p:cNvPr id="7" name="Segnaposto contenuto 5"/>
          <p:cNvGraphicFramePr>
            <a:graphicFrameLocks/>
          </p:cNvGraphicFramePr>
          <p:nvPr/>
        </p:nvGraphicFramePr>
        <p:xfrm>
          <a:off x="4572000" y="476672"/>
          <a:ext cx="339053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106"/>
                <a:gridCol w="678106"/>
                <a:gridCol w="678106"/>
                <a:gridCol w="678106"/>
                <a:gridCol w="678106"/>
              </a:tblGrid>
              <a:tr h="23009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TID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Value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Start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End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P2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P3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P4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P5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P6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P7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P8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P9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P10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P11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Segnaposto contenuto 5"/>
          <p:cNvGraphicFramePr>
            <a:graphicFrameLocks/>
          </p:cNvGraphicFramePr>
          <p:nvPr/>
        </p:nvGraphicFramePr>
        <p:xfrm>
          <a:off x="4572000" y="476672"/>
          <a:ext cx="339053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106"/>
                <a:gridCol w="678106"/>
                <a:gridCol w="678106"/>
                <a:gridCol w="678106"/>
                <a:gridCol w="678106"/>
              </a:tblGrid>
              <a:tr h="23009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TID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Value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Start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End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P2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P3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P4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P5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P6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P7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P8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P9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P10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P11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P12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P13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P14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90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P15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P16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Segnaposto contenuto 5"/>
          <p:cNvGraphicFramePr>
            <a:graphicFrameLocks/>
          </p:cNvGraphicFramePr>
          <p:nvPr/>
        </p:nvGraphicFramePr>
        <p:xfrm>
          <a:off x="4572000" y="476672"/>
          <a:ext cx="339053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106"/>
                <a:gridCol w="678106"/>
                <a:gridCol w="678106"/>
                <a:gridCol w="678106"/>
                <a:gridCol w="678106"/>
              </a:tblGrid>
              <a:tr h="23009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TID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Value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Start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End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P2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P3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P4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P5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P6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P7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P8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P9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P10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P11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P12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P13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P14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90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P15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P16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P17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P18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P19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P20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60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4392488" cy="706090"/>
          </a:xfrm>
        </p:spPr>
        <p:txBody>
          <a:bodyPr/>
          <a:lstStyle/>
          <a:p>
            <a:pPr algn="l"/>
            <a:r>
              <a:rPr lang="en-US" sz="3200" dirty="0" smtClean="0"/>
              <a:t>A Sample </a:t>
            </a:r>
            <a:br>
              <a:rPr lang="en-US" sz="3200" dirty="0" smtClean="0"/>
            </a:br>
            <a:r>
              <a:rPr lang="en-US" sz="3200" dirty="0" smtClean="0"/>
              <a:t>Temporal Table</a:t>
            </a:r>
            <a:endParaRPr lang="it-IT" sz="32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1115616" y="1556792"/>
            <a:ext cx="3538736" cy="4533900"/>
          </a:xfrm>
        </p:spPr>
        <p:txBody>
          <a:bodyPr>
            <a:normAutofit fontScale="70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Snapshot T0:</a:t>
            </a:r>
            <a:br>
              <a:rPr lang="en-US" dirty="0" smtClean="0"/>
            </a:br>
            <a:r>
              <a:rPr lang="en-US" dirty="0" smtClean="0"/>
              <a:t>P1,P2,P3,P4,P5,P6</a:t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Snapshot T1:</a:t>
            </a:r>
            <a:br>
              <a:rPr lang="en-US" dirty="0" smtClean="0"/>
            </a:br>
            <a:r>
              <a:rPr lang="en-US" dirty="0" smtClean="0"/>
              <a:t>P2,P4,P5,P7,</a:t>
            </a:r>
            <a:br>
              <a:rPr lang="en-US" dirty="0" smtClean="0"/>
            </a:br>
            <a:r>
              <a:rPr lang="en-US" dirty="0" smtClean="0"/>
              <a:t>P8,P9,P10,P11</a:t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Snapshot T2:</a:t>
            </a:r>
            <a:br>
              <a:rPr lang="en-US" dirty="0" smtClean="0"/>
            </a:br>
            <a:r>
              <a:rPr lang="en-US" dirty="0" smtClean="0"/>
              <a:t>P2,P5,P11,P12,</a:t>
            </a:r>
            <a:br>
              <a:rPr lang="en-US" dirty="0" smtClean="0"/>
            </a:br>
            <a:r>
              <a:rPr lang="en-US" dirty="0" smtClean="0"/>
              <a:t>P13,P14,P15,P16</a:t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Snapshot T3: </a:t>
            </a:r>
            <a:br>
              <a:rPr lang="en-US" dirty="0" smtClean="0"/>
            </a:br>
            <a:r>
              <a:rPr lang="en-US" dirty="0" smtClean="0"/>
              <a:t>P2,P5,P11,P14</a:t>
            </a:r>
            <a:br>
              <a:rPr lang="en-US" dirty="0" smtClean="0"/>
            </a:br>
            <a:r>
              <a:rPr lang="en-US" dirty="0" smtClean="0"/>
              <a:t>P17,P18,P19,P20</a:t>
            </a:r>
          </a:p>
          <a:p>
            <a:pPr>
              <a:buNone/>
            </a:pPr>
            <a:endParaRPr lang="it-IT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sz="half" idx="2"/>
          </p:nvPr>
        </p:nvGraphicFramePr>
        <p:xfrm>
          <a:off x="4572000" y="476672"/>
          <a:ext cx="339053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106"/>
                <a:gridCol w="678106"/>
                <a:gridCol w="678106"/>
                <a:gridCol w="678106"/>
                <a:gridCol w="678106"/>
              </a:tblGrid>
              <a:tr h="23009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TID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Value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Start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End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P2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P3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P4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P5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P6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P7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P8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P9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P10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P11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P12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P13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P14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90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P15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P16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P17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P18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P19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P20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60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TIME 2014  -  F. </a:t>
            </a:r>
            <a:r>
              <a:rPr lang="en-US" dirty="0" err="1" smtClean="0"/>
              <a:t>Grandi</a:t>
            </a:r>
            <a:r>
              <a:rPr lang="en-US" dirty="0" smtClean="0"/>
              <a:t> – Lean Index Structures for Snapshot Access in Transaction-time Databases</a:t>
            </a:r>
            <a:endParaRPr lang="it-IT" dirty="0"/>
          </a:p>
        </p:txBody>
      </p:sp>
      <p:sp>
        <p:nvSpPr>
          <p:cNvPr id="11" name="Freccia a sinistra 10"/>
          <p:cNvSpPr/>
          <p:nvPr/>
        </p:nvSpPr>
        <p:spPr bwMode="auto">
          <a:xfrm>
            <a:off x="8028384" y="764704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2" name="Freccia a sinistra 11"/>
          <p:cNvSpPr/>
          <p:nvPr/>
        </p:nvSpPr>
        <p:spPr bwMode="auto">
          <a:xfrm>
            <a:off x="8028384" y="1052736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3" name="Freccia a sinistra 12"/>
          <p:cNvSpPr/>
          <p:nvPr/>
        </p:nvSpPr>
        <p:spPr bwMode="auto">
          <a:xfrm>
            <a:off x="8028384" y="1340768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4" name="Freccia a sinistra 13"/>
          <p:cNvSpPr/>
          <p:nvPr/>
        </p:nvSpPr>
        <p:spPr bwMode="auto">
          <a:xfrm>
            <a:off x="8028384" y="1628800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5" name="Freccia a sinistra 14"/>
          <p:cNvSpPr/>
          <p:nvPr/>
        </p:nvSpPr>
        <p:spPr bwMode="auto">
          <a:xfrm>
            <a:off x="8028384" y="1916832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6" name="Freccia a sinistra 15"/>
          <p:cNvSpPr/>
          <p:nvPr/>
        </p:nvSpPr>
        <p:spPr bwMode="auto">
          <a:xfrm>
            <a:off x="8028384" y="2204864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7" name="Freccia a sinistra 16"/>
          <p:cNvSpPr/>
          <p:nvPr/>
        </p:nvSpPr>
        <p:spPr bwMode="auto">
          <a:xfrm>
            <a:off x="8028384" y="2456892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8" name="Freccia a sinistra 17"/>
          <p:cNvSpPr/>
          <p:nvPr/>
        </p:nvSpPr>
        <p:spPr bwMode="auto">
          <a:xfrm>
            <a:off x="8028384" y="2708920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9" name="Freccia a sinistra 18"/>
          <p:cNvSpPr/>
          <p:nvPr/>
        </p:nvSpPr>
        <p:spPr bwMode="auto">
          <a:xfrm>
            <a:off x="8028384" y="2996952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0" name="Freccia a sinistra 19"/>
          <p:cNvSpPr/>
          <p:nvPr/>
        </p:nvSpPr>
        <p:spPr bwMode="auto">
          <a:xfrm>
            <a:off x="8028384" y="3284984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1" name="Freccia a sinistra 20"/>
          <p:cNvSpPr/>
          <p:nvPr/>
        </p:nvSpPr>
        <p:spPr bwMode="auto">
          <a:xfrm>
            <a:off x="8028384" y="3537012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2" name="Freccia a sinistra 21"/>
          <p:cNvSpPr/>
          <p:nvPr/>
        </p:nvSpPr>
        <p:spPr bwMode="auto">
          <a:xfrm>
            <a:off x="8028384" y="3825044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3" name="Freccia a sinistra 22"/>
          <p:cNvSpPr/>
          <p:nvPr/>
        </p:nvSpPr>
        <p:spPr bwMode="auto">
          <a:xfrm>
            <a:off x="8028384" y="4077072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4" name="Freccia a sinistra 23"/>
          <p:cNvSpPr/>
          <p:nvPr/>
        </p:nvSpPr>
        <p:spPr bwMode="auto">
          <a:xfrm>
            <a:off x="8028384" y="4365104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5" name="Freccia a sinistra 24"/>
          <p:cNvSpPr/>
          <p:nvPr/>
        </p:nvSpPr>
        <p:spPr bwMode="auto">
          <a:xfrm>
            <a:off x="8028384" y="4617132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6" name="Freccia a sinistra 25"/>
          <p:cNvSpPr/>
          <p:nvPr/>
        </p:nvSpPr>
        <p:spPr bwMode="auto">
          <a:xfrm>
            <a:off x="8028384" y="4905164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7" name="Freccia a sinistra 26"/>
          <p:cNvSpPr/>
          <p:nvPr/>
        </p:nvSpPr>
        <p:spPr bwMode="auto">
          <a:xfrm>
            <a:off x="8028384" y="5193196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8" name="Freccia a sinistra 27"/>
          <p:cNvSpPr/>
          <p:nvPr/>
        </p:nvSpPr>
        <p:spPr bwMode="auto">
          <a:xfrm>
            <a:off x="8028384" y="5445224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9" name="Freccia a sinistra 28"/>
          <p:cNvSpPr/>
          <p:nvPr/>
        </p:nvSpPr>
        <p:spPr bwMode="auto">
          <a:xfrm>
            <a:off x="8028384" y="5733256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0" name="Freccia a sinistra 29"/>
          <p:cNvSpPr/>
          <p:nvPr/>
        </p:nvSpPr>
        <p:spPr bwMode="auto">
          <a:xfrm>
            <a:off x="8028384" y="6021288"/>
            <a:ext cx="504056" cy="216024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3" name="Fumetto 2 32"/>
          <p:cNvSpPr/>
          <p:nvPr/>
        </p:nvSpPr>
        <p:spPr bwMode="auto">
          <a:xfrm>
            <a:off x="1007604" y="836712"/>
            <a:ext cx="3132348" cy="504056"/>
          </a:xfrm>
          <a:prstGeom prst="wedgeRoundRectCallout">
            <a:avLst>
              <a:gd name="adj1" fmla="val 24987"/>
              <a:gd name="adj2" fmla="val 132462"/>
              <a:gd name="adj3" fmla="val 16667"/>
            </a:avLst>
          </a:prstGeom>
          <a:solidFill>
            <a:schemeClr val="accent1"/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   T0 &gt;= Start 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and T0 &lt; End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4" name="Fumetto 2 33"/>
          <p:cNvSpPr/>
          <p:nvPr/>
        </p:nvSpPr>
        <p:spPr bwMode="auto">
          <a:xfrm>
            <a:off x="1007604" y="1664804"/>
            <a:ext cx="3096344" cy="504056"/>
          </a:xfrm>
          <a:prstGeom prst="wedgeRoundRectCallout">
            <a:avLst>
              <a:gd name="adj1" fmla="val 24987"/>
              <a:gd name="adj2" fmla="val 132462"/>
              <a:gd name="adj3" fmla="val 16667"/>
            </a:avLst>
          </a:prstGeom>
          <a:solidFill>
            <a:schemeClr val="accent1"/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  T1 &gt;= Start 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and T1 &lt; End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5" name="Fumetto 2 34"/>
          <p:cNvSpPr/>
          <p:nvPr/>
        </p:nvSpPr>
        <p:spPr bwMode="auto">
          <a:xfrm>
            <a:off x="1043608" y="2816932"/>
            <a:ext cx="3060340" cy="504056"/>
          </a:xfrm>
          <a:prstGeom prst="wedgeRoundRectCallout">
            <a:avLst>
              <a:gd name="adj1" fmla="val 24987"/>
              <a:gd name="adj2" fmla="val 132462"/>
              <a:gd name="adj3" fmla="val 16667"/>
            </a:avLst>
          </a:prstGeom>
          <a:solidFill>
            <a:schemeClr val="accent1"/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  T2 &gt;= Start 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and T2 &lt; End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6" name="Fumetto 2 35"/>
          <p:cNvSpPr/>
          <p:nvPr/>
        </p:nvSpPr>
        <p:spPr bwMode="auto">
          <a:xfrm>
            <a:off x="1079612" y="3933056"/>
            <a:ext cx="3024336" cy="504056"/>
          </a:xfrm>
          <a:prstGeom prst="wedgeRoundRectCallout">
            <a:avLst>
              <a:gd name="adj1" fmla="val 24987"/>
              <a:gd name="adj2" fmla="val 132462"/>
              <a:gd name="adj3" fmla="val 16667"/>
            </a:avLst>
          </a:prstGeom>
          <a:solidFill>
            <a:schemeClr val="accent1"/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  T3 &gt;= Start 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and T3 &lt; End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2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" presetClass="entr" presetSubtype="2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2" presetID="2" presetClass="entr" presetSubtype="2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6" presetID="2" presetClass="entr" presetSubtype="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0" presetID="2" presetClass="entr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10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0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  <p:bldP spid="12" grpId="1" animBg="1"/>
      <p:bldP spid="12" grpId="2" animBg="1"/>
      <p:bldP spid="12" grpId="3" animBg="1"/>
      <p:bldP spid="12" grpId="4" animBg="1"/>
      <p:bldP spid="12" grpId="5" animBg="1"/>
      <p:bldP spid="12" grpId="6" animBg="1"/>
      <p:bldP spid="12" grpId="7" animBg="1"/>
      <p:bldP spid="13" grpId="0" animBg="1"/>
      <p:bldP spid="13" grpId="1" animBg="1"/>
      <p:bldP spid="14" grpId="0" animBg="1"/>
      <p:bldP spid="14" grpId="1" animBg="1"/>
      <p:bldP spid="14" grpId="2" animBg="1"/>
      <p:bldP spid="14" grpId="3" animBg="1"/>
      <p:bldP spid="15" grpId="0" animBg="1"/>
      <p:bldP spid="15" grpId="1" animBg="1"/>
      <p:bldP spid="15" grpId="2" animBg="1"/>
      <p:bldP spid="15" grpId="3" animBg="1"/>
      <p:bldP spid="15" grpId="4" animBg="1"/>
      <p:bldP spid="15" grpId="5" animBg="1"/>
      <p:bldP spid="15" grpId="6" animBg="1"/>
      <p:bldP spid="15" grpId="7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1" grpId="2" animBg="1"/>
      <p:bldP spid="21" grpId="3" animBg="1"/>
      <p:bldP spid="21" grpId="4" animBg="1"/>
      <p:bldP spid="21" grpId="5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4" grpId="2" animBg="1"/>
      <p:bldP spid="24" grpId="3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19572" y="404664"/>
            <a:ext cx="7740860" cy="706090"/>
          </a:xfrm>
        </p:spPr>
        <p:txBody>
          <a:bodyPr/>
          <a:lstStyle/>
          <a:p>
            <a:r>
              <a:rPr lang="en-US" sz="3200" dirty="0" smtClean="0"/>
              <a:t>A Compression Technique for TID Lists</a:t>
            </a:r>
            <a:endParaRPr lang="it-IT" sz="32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1115616" y="1556792"/>
            <a:ext cx="3538736" cy="4533900"/>
          </a:xfrm>
        </p:spPr>
        <p:txBody>
          <a:bodyPr>
            <a:normAutofit fontScale="70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Snapshot T0:</a:t>
            </a:r>
            <a:br>
              <a:rPr lang="en-US" dirty="0" smtClean="0"/>
            </a:br>
            <a:r>
              <a:rPr lang="en-US" dirty="0" smtClean="0"/>
              <a:t>P1,P2,P3,P4,P5,P6</a:t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Snapshot T1:</a:t>
            </a:r>
            <a:br>
              <a:rPr lang="en-US" dirty="0" smtClean="0"/>
            </a:br>
            <a:r>
              <a:rPr lang="en-US" dirty="0" smtClean="0"/>
              <a:t>P2,P4,P5,P7,</a:t>
            </a:r>
            <a:br>
              <a:rPr lang="en-US" dirty="0" smtClean="0"/>
            </a:br>
            <a:r>
              <a:rPr lang="en-US" dirty="0" smtClean="0"/>
              <a:t>P8,P9,P10,P11</a:t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Snapshot T2:</a:t>
            </a:r>
            <a:br>
              <a:rPr lang="en-US" dirty="0" smtClean="0"/>
            </a:br>
            <a:r>
              <a:rPr lang="en-US" dirty="0" smtClean="0"/>
              <a:t>P2,P5,P11,P12,</a:t>
            </a:r>
            <a:br>
              <a:rPr lang="en-US" dirty="0" smtClean="0"/>
            </a:br>
            <a:r>
              <a:rPr lang="en-US" dirty="0" smtClean="0"/>
              <a:t>P13,P14,P15,P16</a:t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Snapshot T3: </a:t>
            </a:r>
            <a:br>
              <a:rPr lang="en-US" dirty="0" smtClean="0"/>
            </a:br>
            <a:r>
              <a:rPr lang="en-US" dirty="0" smtClean="0"/>
              <a:t>P2,P5,P11,P14</a:t>
            </a:r>
            <a:br>
              <a:rPr lang="en-US" dirty="0" smtClean="0"/>
            </a:br>
            <a:r>
              <a:rPr lang="en-US" dirty="0" smtClean="0"/>
              <a:t>P17,P18,P19,P20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TIME 2014  -  F. </a:t>
            </a:r>
            <a:r>
              <a:rPr lang="en-US" dirty="0" err="1" smtClean="0"/>
              <a:t>Grandi</a:t>
            </a:r>
            <a:r>
              <a:rPr lang="en-US" dirty="0" smtClean="0"/>
              <a:t> – Lean Index Structures for Snapshot Access in Transaction-time Databases</a:t>
            </a:r>
            <a:endParaRPr lang="it-IT" dirty="0"/>
          </a:p>
        </p:txBody>
      </p:sp>
      <p:sp>
        <p:nvSpPr>
          <p:cNvPr id="32" name="Segnaposto testo 2"/>
          <p:cNvSpPr>
            <a:spLocks noGrp="1"/>
          </p:cNvSpPr>
          <p:nvPr>
            <p:ph sz="half" idx="2"/>
          </p:nvPr>
        </p:nvSpPr>
        <p:spPr>
          <a:xfrm>
            <a:off x="4644008" y="1520788"/>
            <a:ext cx="4038600" cy="4533900"/>
          </a:xfrm>
        </p:spPr>
        <p:txBody>
          <a:bodyPr>
            <a:normAutofit fontScale="70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Snapshot T0:</a:t>
            </a:r>
            <a:br>
              <a:rPr lang="en-US" dirty="0" smtClean="0"/>
            </a:br>
            <a:r>
              <a:rPr lang="en-US" dirty="0" smtClean="0"/>
              <a:t>P1%5</a:t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Snapshot T1:</a:t>
            </a:r>
            <a:br>
              <a:rPr lang="en-US" dirty="0" smtClean="0"/>
            </a:br>
            <a:r>
              <a:rPr lang="en-US" dirty="0" smtClean="0"/>
              <a:t>P2,P4%1,P7%4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Snapshot T2:</a:t>
            </a:r>
            <a:br>
              <a:rPr lang="en-US" dirty="0" smtClean="0"/>
            </a:br>
            <a:r>
              <a:rPr lang="en-US" dirty="0" smtClean="0"/>
              <a:t>P2,P5,P11%5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Snapshot T3: </a:t>
            </a:r>
            <a:br>
              <a:rPr lang="en-US" dirty="0" smtClean="0"/>
            </a:br>
            <a:r>
              <a:rPr lang="en-US" dirty="0" smtClean="0"/>
              <a:t>P2,P5,P11,P14</a:t>
            </a:r>
            <a:br>
              <a:rPr lang="en-US" dirty="0" smtClean="0"/>
            </a:br>
            <a:r>
              <a:rPr lang="en-US" dirty="0" smtClean="0"/>
              <a:t>P17%3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Segnaposto contenuto 5"/>
          <p:cNvGraphicFramePr>
            <a:graphicFrameLocks/>
          </p:cNvGraphicFramePr>
          <p:nvPr/>
        </p:nvGraphicFramePr>
        <p:xfrm>
          <a:off x="4572000" y="476672"/>
          <a:ext cx="339053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106"/>
                <a:gridCol w="678106"/>
                <a:gridCol w="678106"/>
                <a:gridCol w="678106"/>
                <a:gridCol w="678106"/>
              </a:tblGrid>
              <a:tr h="23009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TID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Value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Start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End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P2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P3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P4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P5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P6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P7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P8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P9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P10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P11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P12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P13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P14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90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P15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P16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P17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P18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P19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P20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60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4392488" cy="706090"/>
          </a:xfrm>
        </p:spPr>
        <p:txBody>
          <a:bodyPr/>
          <a:lstStyle/>
          <a:p>
            <a:pPr algn="l"/>
            <a:r>
              <a:rPr lang="en-US" sz="3200" dirty="0" smtClean="0"/>
              <a:t>A Further</a:t>
            </a:r>
            <a:br>
              <a:rPr lang="en-US" sz="3200" dirty="0" smtClean="0"/>
            </a:br>
            <a:r>
              <a:rPr lang="en-US" sz="3200" dirty="0" smtClean="0"/>
              <a:t>Optimization</a:t>
            </a:r>
            <a:endParaRPr lang="it-IT" sz="32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1115616" y="1556792"/>
            <a:ext cx="3538736" cy="4533900"/>
          </a:xfrm>
        </p:spPr>
        <p:txBody>
          <a:bodyPr>
            <a:normAutofit fontScale="55000" lnSpcReduction="20000"/>
          </a:bodyPr>
          <a:lstStyle/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err="1" smtClean="0"/>
              <a:t>Tuples</a:t>
            </a:r>
            <a:r>
              <a:rPr lang="en-US" dirty="0" smtClean="0"/>
              <a:t> are naturally </a:t>
            </a:r>
            <a:br>
              <a:rPr lang="en-US" dirty="0" smtClean="0"/>
            </a:br>
            <a:r>
              <a:rPr lang="en-US" dirty="0" smtClean="0"/>
              <a:t>clustered </a:t>
            </a:r>
            <a:r>
              <a:rPr lang="en-US" dirty="0" err="1" smtClean="0"/>
              <a:t>wrt</a:t>
            </a:r>
            <a:r>
              <a:rPr lang="en-US" dirty="0" smtClean="0"/>
              <a:t> Start values according to their creation (append) order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A further optimization can </a:t>
            </a:r>
            <a:br>
              <a:rPr lang="en-US" dirty="0" smtClean="0"/>
            </a:br>
            <a:r>
              <a:rPr lang="en-US" dirty="0" smtClean="0"/>
              <a:t>be made by superimposing</a:t>
            </a:r>
            <a:br>
              <a:rPr lang="en-US" dirty="0" smtClean="0"/>
            </a:br>
            <a:r>
              <a:rPr lang="en-US" dirty="0" smtClean="0"/>
              <a:t>a secondary order on End values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This minimizes the number</a:t>
            </a:r>
            <a:br>
              <a:rPr lang="en-US" dirty="0" smtClean="0"/>
            </a:br>
            <a:r>
              <a:rPr lang="en-US" dirty="0" smtClean="0"/>
              <a:t>of ranges and maximizes</a:t>
            </a:r>
            <a:br>
              <a:rPr lang="en-US" dirty="0" smtClean="0"/>
            </a:br>
            <a:r>
              <a:rPr lang="en-US" dirty="0" smtClean="0"/>
              <a:t>the range length in TID lists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Sorting required to achieve such optimization is quite inexpensive as it can be made in main memory</a:t>
            </a:r>
            <a:br>
              <a:rPr lang="en-US" dirty="0" smtClean="0"/>
            </a:br>
            <a:r>
              <a:rPr lang="en-US" dirty="0" smtClean="0"/>
              <a:t>during update operations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endParaRPr lang="it-IT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sz="half" idx="2"/>
          </p:nvPr>
        </p:nvGraphicFramePr>
        <p:xfrm>
          <a:off x="4572000" y="476672"/>
          <a:ext cx="339053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106"/>
                <a:gridCol w="678106"/>
                <a:gridCol w="678106"/>
                <a:gridCol w="678106"/>
                <a:gridCol w="678106"/>
              </a:tblGrid>
              <a:tr h="23009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TID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Value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Start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End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P2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P3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P4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P5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P6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P7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P8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P9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P10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P11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P12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P13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P14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  <a:endParaRPr lang="it-IT" sz="1200" dirty="0"/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P15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T3</a:t>
                      </a:r>
                    </a:p>
                  </a:txBody>
                  <a:tcPr/>
                </a:tc>
              </a:tr>
              <a:tr h="254925"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solidFill>
                            <a:schemeClr val="tx1"/>
                          </a:solidFill>
                        </a:rPr>
                        <a:t>P17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H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90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T2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UC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TIME 2014  -  F. </a:t>
            </a:r>
            <a:r>
              <a:rPr lang="en-US" dirty="0" err="1" smtClean="0"/>
              <a:t>Grandi</a:t>
            </a:r>
            <a:r>
              <a:rPr lang="en-US" dirty="0" smtClean="0"/>
              <a:t> – Lean Index Structures for Snapshot Access in Transaction-time Databases</a:t>
            </a:r>
            <a:endParaRPr lang="it-IT" dirty="0"/>
          </a:p>
        </p:txBody>
      </p:sp>
      <p:sp>
        <p:nvSpPr>
          <p:cNvPr id="33" name="Rettangolo arrotondato 32"/>
          <p:cNvSpPr/>
          <p:nvPr/>
        </p:nvSpPr>
        <p:spPr bwMode="auto">
          <a:xfrm>
            <a:off x="6588224" y="440668"/>
            <a:ext cx="720080" cy="5832648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4" name="Rettangolo arrotondato 33"/>
          <p:cNvSpPr/>
          <p:nvPr/>
        </p:nvSpPr>
        <p:spPr bwMode="auto">
          <a:xfrm>
            <a:off x="7272300" y="440668"/>
            <a:ext cx="720080" cy="1980220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5" name="Rettangolo arrotondato 34"/>
          <p:cNvSpPr/>
          <p:nvPr/>
        </p:nvSpPr>
        <p:spPr bwMode="auto">
          <a:xfrm>
            <a:off x="7272300" y="2420888"/>
            <a:ext cx="720080" cy="1332148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6" name="Rettangolo arrotondato 35"/>
          <p:cNvSpPr/>
          <p:nvPr/>
        </p:nvSpPr>
        <p:spPr bwMode="auto">
          <a:xfrm>
            <a:off x="7272300" y="3753036"/>
            <a:ext cx="720080" cy="1368152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7" name="Rettangolo arrotondato 36"/>
          <p:cNvSpPr/>
          <p:nvPr/>
        </p:nvSpPr>
        <p:spPr bwMode="auto">
          <a:xfrm>
            <a:off x="7272300" y="5121188"/>
            <a:ext cx="720080" cy="1143744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  <p:bldP spid="34" grpId="1" animBg="1"/>
      <p:bldP spid="34" grpId="2" animBg="1"/>
      <p:bldP spid="35" grpId="1" animBg="1"/>
      <p:bldP spid="35" grpId="2" animBg="1"/>
      <p:bldP spid="36" grpId="1" animBg="1"/>
      <p:bldP spid="36" grpId="2" animBg="1"/>
      <p:bldP spid="37" grpId="1" animBg="1"/>
      <p:bldP spid="37" grpId="2" animBg="1"/>
    </p:bldLst>
  </p:timing>
</p:sld>
</file>

<file path=ppt/theme/theme1.xml><?xml version="1.0" encoding="utf-8"?>
<a:theme xmlns:a="http://schemas.openxmlformats.org/drawingml/2006/main" name="1_Punti digitali">
  <a:themeElements>
    <a:clrScheme name="1_Punti digitali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1_Punti digital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1_Punti digitali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unti digitali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unti digitali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unti digitali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unti digitali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unti digitali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unti digitali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unti digitali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unti digitali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5319</TotalTime>
  <Words>2059</Words>
  <Application>Microsoft Office PowerPoint</Application>
  <PresentationFormat>Presentazione su schermo (4:3)</PresentationFormat>
  <Paragraphs>966</Paragraphs>
  <Slides>17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1_Punti digitali</vt:lpstr>
      <vt:lpstr>Lean Index Structures for Snapshot Access in Transaction-time Databases </vt:lpstr>
      <vt:lpstr>Introduction (1)</vt:lpstr>
      <vt:lpstr>Introduction (2)</vt:lpstr>
      <vt:lpstr>Introduction (3)</vt:lpstr>
      <vt:lpstr>Diapositiva 5</vt:lpstr>
      <vt:lpstr>A Sample  Temporal Table</vt:lpstr>
      <vt:lpstr>A Sample  Temporal Table</vt:lpstr>
      <vt:lpstr>A Compression Technique for TID Lists</vt:lpstr>
      <vt:lpstr>A Further Optimization</vt:lpstr>
      <vt:lpstr>An “Optimized”  Temporal Table</vt:lpstr>
      <vt:lpstr>The RABTree (1)</vt:lpstr>
      <vt:lpstr>The RABTree (2)</vt:lpstr>
      <vt:lpstr>Tending to The RAB-Tree</vt:lpstr>
      <vt:lpstr>Snapshot Access with RAB/RAB-Tree</vt:lpstr>
      <vt:lpstr>Experimental Settings</vt:lpstr>
      <vt:lpstr>Conclusions</vt:lpstr>
      <vt:lpstr>Future work</vt:lpstr>
    </vt:vector>
  </TitlesOfParts>
  <Company>ISGroup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Efficient Management Of Multi-Version XML Documents For E-Government Applications</dc:title>
  <dc:creator>Fabio Grandi</dc:creator>
  <cp:lastModifiedBy>Fabio Grandi</cp:lastModifiedBy>
  <cp:revision>573</cp:revision>
  <dcterms:created xsi:type="dcterms:W3CDTF">2004-05-13T14:48:49Z</dcterms:created>
  <dcterms:modified xsi:type="dcterms:W3CDTF">2014-09-05T15:15:58Z</dcterms:modified>
</cp:coreProperties>
</file>